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4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3C8735-51CC-4027-B436-DEED788DA2E9}">
  <a:tblStyle styleId="{0A3C8735-51CC-4027-B436-DEED788DA2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150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96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d0783e3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d0783e3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63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1451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2885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ONLINE MARKING TRAINING</a:t>
            </a:r>
            <a:endParaRPr sz="5000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3086837"/>
            <a:ext cx="7515300" cy="1261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By 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Jerusha Kimani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44B06-AE5C-4B18-8556-096B8EFE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smtClean="0"/>
              <a:t>responses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21BBD2-62B9-4A54-A1D0-17542FD79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Scroll down and above the locate “Download table data as”  select Microsoft Excel and click Download button.</a:t>
            </a:r>
          </a:p>
          <a:p>
            <a:pPr marL="114300" indent="0">
              <a:buNone/>
            </a:pPr>
            <a:endParaRPr lang="aa-E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B9EE46-872E-4A96-B0AA-4D33E858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8" y="2622334"/>
            <a:ext cx="6096000" cy="22669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B2AD6A0C-41A0-4FF1-B011-DB986CCAEDC7}"/>
              </a:ext>
            </a:extLst>
          </p:cNvPr>
          <p:cNvSpPr/>
          <p:nvPr/>
        </p:nvSpPr>
        <p:spPr>
          <a:xfrm rot="14456894">
            <a:off x="4784176" y="3019072"/>
            <a:ext cx="550741" cy="24004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DB210442-853C-448E-B039-32E5A85F6F2F}"/>
              </a:ext>
            </a:extLst>
          </p:cNvPr>
          <p:cNvSpPr/>
          <p:nvPr/>
        </p:nvSpPr>
        <p:spPr>
          <a:xfrm>
            <a:off x="362047" y="2797557"/>
            <a:ext cx="733647" cy="8506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915E397B-6691-4D8E-B411-01922DFDEB67}"/>
              </a:ext>
            </a:extLst>
          </p:cNvPr>
          <p:cNvSpPr/>
          <p:nvPr/>
        </p:nvSpPr>
        <p:spPr>
          <a:xfrm rot="10800000">
            <a:off x="6053896" y="2830765"/>
            <a:ext cx="733647" cy="8506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8571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4D3B1-B95C-475C-A743-C755EB04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6A354A-24EE-4487-A56D-A56688BB0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4400" dirty="0">
                <a:solidFill>
                  <a:srgbClr val="0070C0"/>
                </a:solidFill>
              </a:rPr>
              <a:t>END</a:t>
            </a:r>
            <a:endParaRPr lang="aa-ET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9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27652" y="80613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Outcome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At the end of this training you should be able to;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❖"/>
            </a:pPr>
            <a:r>
              <a:rPr lang="en" sz="1800" b="1" dirty="0">
                <a:solidFill>
                  <a:schemeClr val="accent3"/>
                </a:solidFill>
              </a:rPr>
              <a:t>Login to </a:t>
            </a:r>
            <a:r>
              <a:rPr lang="en" b="1" dirty="0">
                <a:solidFill>
                  <a:schemeClr val="accent3"/>
                </a:solidFill>
              </a:rPr>
              <a:t>e</a:t>
            </a:r>
            <a:r>
              <a:rPr lang="en" sz="1800" b="1" dirty="0">
                <a:solidFill>
                  <a:schemeClr val="accent3"/>
                </a:solidFill>
              </a:rPr>
              <a:t>class</a:t>
            </a:r>
            <a:r>
              <a:rPr lang="en" b="1" dirty="0">
                <a:solidFill>
                  <a:schemeClr val="accent3"/>
                </a:solidFill>
              </a:rPr>
              <a:t>.uonbi.ac.ke</a:t>
            </a:r>
            <a:endParaRPr sz="1800" b="1" dirty="0">
              <a:solidFill>
                <a:schemeClr val="accent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❖"/>
            </a:pPr>
            <a:r>
              <a:rPr lang="en" sz="1800" b="1" dirty="0">
                <a:solidFill>
                  <a:schemeClr val="accent3"/>
                </a:solidFill>
              </a:rPr>
              <a:t>Locate and Open your courses</a:t>
            </a:r>
            <a:endParaRPr sz="1800" b="1" dirty="0">
              <a:solidFill>
                <a:schemeClr val="accent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❖"/>
            </a:pPr>
            <a:r>
              <a:rPr lang="en" b="1" dirty="0">
                <a:solidFill>
                  <a:schemeClr val="accent3"/>
                </a:solidFill>
              </a:rPr>
              <a:t>Mark online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❖"/>
            </a:pPr>
            <a:r>
              <a:rPr lang="en" b="1" dirty="0">
                <a:solidFill>
                  <a:schemeClr val="accent3"/>
                </a:solidFill>
              </a:rPr>
              <a:t>Download Marks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8D31F-F050-4FF5-9994-5FDE3CD5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Login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F368B3-3DDD-4EDE-BE5F-DAF6A28C0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Use your Active Directory (AD) Account</a:t>
            </a:r>
          </a:p>
          <a:p>
            <a:pPr marL="8572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Username: </a:t>
            </a:r>
            <a:r>
              <a:rPr lang="en-US" sz="1800" dirty="0" err="1"/>
              <a:t>Payrollno</a:t>
            </a:r>
            <a:r>
              <a:rPr lang="en-US" sz="1800" dirty="0"/>
              <a:t>/</a:t>
            </a:r>
            <a:r>
              <a:rPr lang="en-US" sz="1800" dirty="0" err="1"/>
              <a:t>IDno</a:t>
            </a:r>
            <a:endParaRPr lang="en-US" sz="1800" dirty="0"/>
          </a:p>
          <a:p>
            <a:pPr marL="8572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Password: AD password</a:t>
            </a:r>
          </a:p>
          <a:p>
            <a:pPr marL="8572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Link: https://eclass.uonbi.ac.ke</a:t>
            </a:r>
            <a:endParaRPr lang="aa-ET" sz="1800" dirty="0"/>
          </a:p>
        </p:txBody>
      </p:sp>
    </p:spTree>
    <p:extLst>
      <p:ext uri="{BB962C8B-B14F-4D97-AF65-F5344CB8AC3E}">
        <p14:creationId xmlns:p14="http://schemas.microsoft.com/office/powerpoint/2010/main" val="233868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2DA5C-0AFC-4CDE-8DE4-ADC5A9BF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Locate and Open Courses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7FB2E-05F3-4A9B-9183-0C82DA3CD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8222100" cy="3122850"/>
          </a:xfrm>
        </p:spPr>
        <p:txBody>
          <a:bodyPr/>
          <a:lstStyle/>
          <a:p>
            <a:r>
              <a:rPr lang="en-US" dirty="0"/>
              <a:t>Go to my courses and click on the course you want to mark the exam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exam you want to mark </a:t>
            </a:r>
          </a:p>
          <a:p>
            <a:pPr marL="114300" indent="0">
              <a:buNone/>
            </a:pPr>
            <a:endParaRPr lang="aa-E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8C9E7A-D590-4F4F-9EF5-EEF5B59A559D}"/>
              </a:ext>
            </a:extLst>
          </p:cNvPr>
          <p:cNvPicPr/>
          <p:nvPr/>
        </p:nvPicPr>
        <p:blipFill rotWithShape="1">
          <a:blip r:embed="rId2"/>
          <a:srcRect l="2244" t="16239" r="50320" b="34743"/>
          <a:stretch/>
        </p:blipFill>
        <p:spPr bwMode="auto">
          <a:xfrm>
            <a:off x="1230150" y="2266142"/>
            <a:ext cx="3352800" cy="184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B8D6DB-96C3-4E4F-971B-CF1B6ED9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50" y="4546625"/>
            <a:ext cx="58864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26B83-F584-4198-BE58-98E7C10E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Questions to be marked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F49FA2-57B6-49F1-9F9B-1F902907A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your right go to administration block, click on results to expand it and then click on Manual grading link.</a:t>
            </a:r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DD52E1-7145-4904-9A7F-8504A6AE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65" y="2747425"/>
            <a:ext cx="2009775" cy="16573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E83270FF-DC9E-438C-AF11-658ED155EFCB}"/>
              </a:ext>
            </a:extLst>
          </p:cNvPr>
          <p:cNvSpPr/>
          <p:nvPr/>
        </p:nvSpPr>
        <p:spPr>
          <a:xfrm>
            <a:off x="3381153" y="4125433"/>
            <a:ext cx="733647" cy="8506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5918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58E93-FEAA-4DED-A3BD-27AFE869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Mark Online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537706-8446-4FDF-AF3B-BB123D220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8222100" cy="3122850"/>
          </a:xfrm>
        </p:spPr>
        <p:txBody>
          <a:bodyPr/>
          <a:lstStyle/>
          <a:p>
            <a:r>
              <a:rPr lang="en-US" dirty="0"/>
              <a:t>Use the column “To grade” and click on the links provided to mark the questions. </a:t>
            </a:r>
          </a:p>
          <a:p>
            <a:r>
              <a:rPr lang="en-US" dirty="0"/>
              <a:t>NB: The system allows one to mark a question at a time.</a:t>
            </a:r>
            <a:endParaRPr lang="aa-E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508D1A-CC22-4C44-B912-30E78CA2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3051200"/>
            <a:ext cx="6600825" cy="19907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FE3DC17-8C53-4584-977D-BAA57B6BBB94}"/>
              </a:ext>
            </a:extLst>
          </p:cNvPr>
          <p:cNvSpPr/>
          <p:nvPr/>
        </p:nvSpPr>
        <p:spPr>
          <a:xfrm>
            <a:off x="723015" y="3993397"/>
            <a:ext cx="3040912" cy="21265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4733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AD8AF-5EDC-4006-B0B4-1C1625EE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Mark Online</a:t>
            </a:r>
            <a:endParaRPr lang="aa-E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1374E6-2F5B-41EB-8ECE-2EF1B9D9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6" y="1826901"/>
            <a:ext cx="6548200" cy="33165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297BFB88-6A87-456F-A736-AE1F8C926FB5}"/>
              </a:ext>
            </a:extLst>
          </p:cNvPr>
          <p:cNvSpPr/>
          <p:nvPr/>
        </p:nvSpPr>
        <p:spPr>
          <a:xfrm rot="11248220">
            <a:off x="6037423" y="1966134"/>
            <a:ext cx="733647" cy="149419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142AAA71-15D0-45F8-90CC-2D31F3E26370}"/>
              </a:ext>
            </a:extLst>
          </p:cNvPr>
          <p:cNvSpPr/>
          <p:nvPr/>
        </p:nvSpPr>
        <p:spPr>
          <a:xfrm rot="19944296" flipV="1">
            <a:off x="1105786" y="2764465"/>
            <a:ext cx="711338" cy="2020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9EC89C2A-9FCE-48D3-9B43-365F082C61DE}"/>
              </a:ext>
            </a:extLst>
          </p:cNvPr>
          <p:cNvSpPr/>
          <p:nvPr/>
        </p:nvSpPr>
        <p:spPr>
          <a:xfrm>
            <a:off x="2803451" y="3664689"/>
            <a:ext cx="733647" cy="8506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325310D2-67B1-4F33-B138-D88512F05AEE}"/>
              </a:ext>
            </a:extLst>
          </p:cNvPr>
          <p:cNvSpPr/>
          <p:nvPr/>
        </p:nvSpPr>
        <p:spPr>
          <a:xfrm>
            <a:off x="2711302" y="4983978"/>
            <a:ext cx="733647" cy="8506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81971-9C34-46C2-8E65-2CF71F46FA50}"/>
              </a:ext>
            </a:extLst>
          </p:cNvPr>
          <p:cNvSpPr txBox="1"/>
          <p:nvPr/>
        </p:nvSpPr>
        <p:spPr>
          <a:xfrm>
            <a:off x="6777670" y="2040843"/>
            <a:ext cx="99473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Question</a:t>
            </a:r>
            <a:endParaRPr lang="aa-E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726FD9F-B584-409C-A817-0FC523C4F74D}"/>
              </a:ext>
            </a:extLst>
          </p:cNvPr>
          <p:cNvSpPr txBox="1"/>
          <p:nvPr/>
        </p:nvSpPr>
        <p:spPr>
          <a:xfrm>
            <a:off x="127923" y="2959649"/>
            <a:ext cx="99473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Answer</a:t>
            </a:r>
            <a:endParaRPr lang="aa-E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269114-EB5B-4DD1-885B-52DD8A8FD98E}"/>
              </a:ext>
            </a:extLst>
          </p:cNvPr>
          <p:cNvSpPr txBox="1"/>
          <p:nvPr/>
        </p:nvSpPr>
        <p:spPr>
          <a:xfrm>
            <a:off x="1562986" y="3595860"/>
            <a:ext cx="124886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Put your comments here</a:t>
            </a:r>
            <a:endParaRPr lang="aa-E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DC0602-A1B9-4A57-8B88-8CC1C6258202}"/>
              </a:ext>
            </a:extLst>
          </p:cNvPr>
          <p:cNvSpPr txBox="1"/>
          <p:nvPr/>
        </p:nvSpPr>
        <p:spPr>
          <a:xfrm>
            <a:off x="893136" y="4850646"/>
            <a:ext cx="17916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Award marks here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3785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ACE26-F4DA-46DF-A1FF-8F2A05AC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Marks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F6A5-69F4-4E78-8E4E-9ACCB7E9A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column already graded to edit marks</a:t>
            </a:r>
            <a:endParaRPr lang="aa-E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9241D2-2DE0-4193-A536-721B18B4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31" y="2571750"/>
            <a:ext cx="6600825" cy="19907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F1292F60-6359-497A-8BAA-D1A3787954DA}"/>
              </a:ext>
            </a:extLst>
          </p:cNvPr>
          <p:cNvSpPr/>
          <p:nvPr/>
        </p:nvSpPr>
        <p:spPr>
          <a:xfrm rot="1304644">
            <a:off x="2759506" y="3075348"/>
            <a:ext cx="1844354" cy="24135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0384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44B06-AE5C-4B18-8556-096B8EFE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0" y="368856"/>
            <a:ext cx="8222100" cy="767700"/>
          </a:xfrm>
        </p:spPr>
        <p:txBody>
          <a:bodyPr/>
          <a:lstStyle/>
          <a:p>
            <a:r>
              <a:rPr lang="en-US" smtClean="0"/>
              <a:t>Download </a:t>
            </a:r>
            <a:r>
              <a:rPr lang="en-US" dirty="0" smtClean="0"/>
              <a:t>Mark sheet 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21BBD2-62B9-4A54-A1D0-17542FD7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900" y="1787704"/>
            <a:ext cx="8222100" cy="3154166"/>
          </a:xfrm>
        </p:spPr>
        <p:txBody>
          <a:bodyPr/>
          <a:lstStyle/>
          <a:p>
            <a:r>
              <a:rPr lang="en-US" sz="1400" dirty="0" smtClean="0"/>
              <a:t>Go to this course ( next to my courses)</a:t>
            </a:r>
          </a:p>
          <a:p>
            <a:r>
              <a:rPr lang="en-US" sz="1400" dirty="0" smtClean="0"/>
              <a:t>Click grades, export, excel spreadsheet, </a:t>
            </a:r>
          </a:p>
          <a:p>
            <a:r>
              <a:rPr lang="en-US" sz="1400" dirty="0" smtClean="0"/>
              <a:t>ensure only the relevant exam is checked, save</a:t>
            </a:r>
          </a:p>
          <a:p>
            <a:endParaRPr lang="en-US" sz="14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aa-ET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3" y="2883006"/>
            <a:ext cx="33432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93" y="1674367"/>
            <a:ext cx="3359983" cy="33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72640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227</Words>
  <Application>Microsoft Office PowerPoint</Application>
  <PresentationFormat>On-screen Show (16:9)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Wingdings</vt:lpstr>
      <vt:lpstr>Arial</vt:lpstr>
      <vt:lpstr>Roboto</vt:lpstr>
      <vt:lpstr>Material</vt:lpstr>
      <vt:lpstr>ONLINE MARKING TRAINING</vt:lpstr>
      <vt:lpstr>Learning Outcome</vt:lpstr>
      <vt:lpstr>How to Login</vt:lpstr>
      <vt:lpstr>How to Locate and Open Courses</vt:lpstr>
      <vt:lpstr>Opening the Questions to be marked</vt:lpstr>
      <vt:lpstr>How to Mark Online</vt:lpstr>
      <vt:lpstr>How to Mark Online</vt:lpstr>
      <vt:lpstr>Updating Marks</vt:lpstr>
      <vt:lpstr>Download Mark sheet </vt:lpstr>
      <vt:lpstr>Download responses</vt:lpstr>
      <vt:lpstr>Question and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eclass Student Self-Guide</dc:title>
  <dc:creator>USER</dc:creator>
  <cp:lastModifiedBy>Windows User</cp:lastModifiedBy>
  <cp:revision>12</cp:revision>
  <dcterms:modified xsi:type="dcterms:W3CDTF">2020-09-18T18:03:06Z</dcterms:modified>
</cp:coreProperties>
</file>