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7" r:id="rId51"/>
    <p:sldId id="308" r:id="rId52"/>
    <p:sldId id="309" r:id="rId53"/>
    <p:sldId id="310" r:id="rId54"/>
    <p:sldId id="314" r:id="rId55"/>
    <p:sldId id="311" r:id="rId56"/>
    <p:sldId id="312" r:id="rId57"/>
    <p:sldId id="313" r:id="rId58"/>
    <p:sldId id="30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7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36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98153-3101-496A-8057-F27F2BE1247E}" type="datetime1">
              <a:rPr lang="en-GB" smtClean="0"/>
              <a:t>17/10/2022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C9F0B-A9AB-4564-8AAC-378A6C21933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72658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04BDF-CC9A-4238-B98F-73D4A89A6E6E}" type="datetime1">
              <a:rPr lang="en-GB" smtClean="0"/>
              <a:t>17/10/2022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1F345-7EA1-4121-8574-741457A307F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80489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4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1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4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6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4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5FF29-C582-4E8A-B08F-BED4C73EA7D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E1D3-7065-419A-8C27-0EAB73CC3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1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/>
              <a:t>TOPIC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8153400" cy="1752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Types of MARINE ECOSYSTEMS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DE8EC2-7EBC-4D2C-B765-42AA0F7BBB2E}" type="datetime1">
              <a:rPr lang="en-GB" smtClean="0"/>
              <a:t>17/10/2022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F01EA-68DC-4691-980E-DB163D98CB0F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2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/>
              <a:t>The marine ecosystems is made up several ecosystems, namely: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3300"/>
                </a:solidFill>
              </a:rPr>
              <a:t>Oceans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3300"/>
                </a:solidFill>
              </a:rPr>
              <a:t>Estuaries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3300"/>
                </a:solidFill>
              </a:rPr>
              <a:t> Salt Marshes</a:t>
            </a:r>
            <a:r>
              <a:rPr lang="en-US" altLang="en-US" dirty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3300"/>
                </a:solidFill>
              </a:rPr>
              <a:t>Coral reefs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3300"/>
                </a:solidFill>
              </a:rPr>
              <a:t>Mangrove Forests</a:t>
            </a:r>
            <a:endParaRPr lang="en-US" altLang="en-US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</a:rPr>
              <a:t>Lagoons,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</a:rPr>
              <a:t>Kelp forests ,Sea grass beds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u="sng" dirty="0"/>
              <a:t>Intertidal systems:</a:t>
            </a:r>
            <a:r>
              <a:rPr lang="en-US" altLang="en-US" dirty="0"/>
              <a:t> (rocky, sandy, and muddy shores)</a:t>
            </a:r>
          </a:p>
        </p:txBody>
      </p:sp>
      <p:sp>
        <p:nvSpPr>
          <p:cNvPr id="92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B312A6-820C-42A0-8850-2A44428F64E3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92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70B0F0-A093-4C7C-A274-37FDDE7D9694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201580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79388" y="1341438"/>
            <a:ext cx="8856662" cy="4784725"/>
          </a:xfrm>
        </p:spPr>
        <p:txBody>
          <a:bodyPr/>
          <a:lstStyle/>
          <a:p>
            <a:pPr lvl="1"/>
            <a:r>
              <a:rPr lang="en-GB" altLang="en-US" dirty="0"/>
              <a:t>Open ocean make up the largest marine ecosystems, but ironically, </a:t>
            </a:r>
            <a:r>
              <a:rPr lang="en-GB" altLang="en-US" b="1" dirty="0"/>
              <a:t>they shelter the fewest species per volume</a:t>
            </a:r>
            <a:r>
              <a:rPr lang="en-GB" altLang="en-US" dirty="0"/>
              <a:t> in that area.</a:t>
            </a:r>
          </a:p>
          <a:p>
            <a:pPr lvl="1"/>
            <a:r>
              <a:rPr lang="en-GB" altLang="en-US" dirty="0"/>
              <a:t> Open ocean water lies above the </a:t>
            </a:r>
            <a:r>
              <a:rPr lang="en-GB" altLang="en-US" u="sng" dirty="0"/>
              <a:t>continental shelf</a:t>
            </a:r>
            <a:r>
              <a:rPr lang="en-GB" altLang="en-US" dirty="0"/>
              <a:t> and can reach from 200 to 11,500 m. </a:t>
            </a:r>
          </a:p>
          <a:p>
            <a:pPr lvl="1"/>
            <a:r>
              <a:rPr lang="en-GB" altLang="en-US" dirty="0"/>
              <a:t>Open ocean areas are great producers of phytoplankton, which makes its own food through photosynthesis.</a:t>
            </a: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06FC81-0ED6-4281-8FAF-920470BF3440}" type="datetime1">
              <a:rPr lang="en-GB" altLang="en-US" sz="1400" smtClean="0"/>
              <a:t>17/10/2022</a:t>
            </a:fld>
            <a:endParaRPr lang="en-US" altLang="en-US" sz="1400"/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SBT 418: Marine microbiology Introduction</a:t>
            </a:r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39F4CC2-A142-4141-B7B0-5FF59760BD2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b="1" dirty="0"/>
              <a:t>1. Open Ocean</a:t>
            </a:r>
            <a:br>
              <a:rPr lang="en-GB" alt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5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4152A2-B834-4038-8C67-7DA3E55DC198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3" y="260648"/>
            <a:ext cx="8825861" cy="557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2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BE5C87F-0AA2-437B-AB1D-B8B42BBEF87F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551C81D-CAC9-4EC1-BEB2-2E6EFC56FCA9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nl-NL" altLang="en-US" sz="1400"/>
          </a:p>
        </p:txBody>
      </p:sp>
      <p:pic>
        <p:nvPicPr>
          <p:cNvPr id="11269" name="Picture 2" descr="C:\Users\admin\Pictures\USA 1\100C1530\100_08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69900"/>
            <a:ext cx="8640762" cy="5761038"/>
          </a:xfrm>
          <a:noFill/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447675" y="5683250"/>
            <a:ext cx="194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Wang’ondu</a:t>
            </a:r>
          </a:p>
        </p:txBody>
      </p:sp>
    </p:spTree>
    <p:extLst>
      <p:ext uri="{BB962C8B-B14F-4D97-AF65-F5344CB8AC3E}">
        <p14:creationId xmlns:p14="http://schemas.microsoft.com/office/powerpoint/2010/main" val="385146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-46038" y="16808"/>
            <a:ext cx="5338763" cy="779463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FF3300"/>
                </a:solidFill>
              </a:rPr>
              <a:t>2. Sea grass beds</a:t>
            </a:r>
            <a:endParaRPr lang="en-US" altLang="en-US" sz="3200" dirty="0"/>
          </a:p>
        </p:txBody>
      </p:sp>
      <p:sp>
        <p:nvSpPr>
          <p:cNvPr id="12291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203848" cy="500062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Located in the intertidal zone (photic zone)0-200m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The are flowering plants (angiosperms) belonging to four families which grow in marine, fully saline environments.</a:t>
            </a:r>
          </a:p>
          <a:p>
            <a:endParaRPr lang="en-US" altLang="en-US" dirty="0"/>
          </a:p>
        </p:txBody>
      </p:sp>
      <p:sp>
        <p:nvSpPr>
          <p:cNvPr id="1229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AEBDA3-7091-4DD8-85F7-4E5CB1C30D98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ECC1694-0FC8-4209-B70F-9683FFCFBCF1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nl-NL" altLang="en-US" sz="1400"/>
          </a:p>
        </p:txBody>
      </p:sp>
      <p:pic>
        <p:nvPicPr>
          <p:cNvPr id="12295" name="Picture 5" descr="C:\Users\admin\Pictures\KCDP field work\100_10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8988" y="1052513"/>
            <a:ext cx="5664200" cy="4248150"/>
          </a:xfrm>
          <a:noFill/>
        </p:spPr>
      </p:pic>
      <p:sp>
        <p:nvSpPr>
          <p:cNvPr id="12296" name="TextBox 1"/>
          <p:cNvSpPr txBox="1">
            <a:spLocks noChangeArrowheads="1"/>
          </p:cNvSpPr>
          <p:nvPr/>
        </p:nvSpPr>
        <p:spPr bwMode="auto">
          <a:xfrm>
            <a:off x="3276600" y="5013325"/>
            <a:ext cx="2016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/>
              <a:t>Wang’ondu</a:t>
            </a:r>
          </a:p>
        </p:txBody>
      </p:sp>
    </p:spTree>
    <p:extLst>
      <p:ext uri="{BB962C8B-B14F-4D97-AF65-F5344CB8AC3E}">
        <p14:creationId xmlns:p14="http://schemas.microsoft.com/office/powerpoint/2010/main" val="4276490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Sea grass beds</a:t>
            </a:r>
          </a:p>
        </p:txBody>
      </p:sp>
      <p:sp>
        <p:nvSpPr>
          <p:cNvPr id="1331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138D1B-424A-44BB-BFB1-66F403BCCE44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331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33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C0CCAF-53D7-4DF0-A5EF-22463B2AC89C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nl-NL" altLang="en-US" sz="1400"/>
          </a:p>
        </p:txBody>
      </p:sp>
      <p:pic>
        <p:nvPicPr>
          <p:cNvPr id="13318" name="Picture 4" descr="C:\Users\admin\Pictures\KCDP field work\100_10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1989138"/>
            <a:ext cx="4519612" cy="3389312"/>
          </a:xfrm>
          <a:noFill/>
        </p:spPr>
      </p:pic>
      <p:pic>
        <p:nvPicPr>
          <p:cNvPr id="13319" name="Picture 3" descr="C:\Users\admin\Pictures\KCDP field work\100_10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03425"/>
            <a:ext cx="4500562" cy="3375025"/>
          </a:xfrm>
          <a:noFill/>
        </p:spPr>
      </p:pic>
      <p:sp>
        <p:nvSpPr>
          <p:cNvPr id="13320" name="TextBox 1"/>
          <p:cNvSpPr txBox="1">
            <a:spLocks noChangeArrowheads="1"/>
          </p:cNvSpPr>
          <p:nvPr/>
        </p:nvSpPr>
        <p:spPr bwMode="auto">
          <a:xfrm>
            <a:off x="0" y="5046663"/>
            <a:ext cx="176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Wang’ondu</a:t>
            </a:r>
          </a:p>
        </p:txBody>
      </p:sp>
      <p:sp>
        <p:nvSpPr>
          <p:cNvPr id="13321" name="TextBox 8"/>
          <p:cNvSpPr txBox="1">
            <a:spLocks noChangeArrowheads="1"/>
          </p:cNvSpPr>
          <p:nvPr/>
        </p:nvSpPr>
        <p:spPr bwMode="auto">
          <a:xfrm>
            <a:off x="4643438" y="5014913"/>
            <a:ext cx="1763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Wang’ondu</a:t>
            </a:r>
          </a:p>
        </p:txBody>
      </p:sp>
    </p:spTree>
    <p:extLst>
      <p:ext uri="{BB962C8B-B14F-4D97-AF65-F5344CB8AC3E}">
        <p14:creationId xmlns:p14="http://schemas.microsoft.com/office/powerpoint/2010/main" val="219527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6D00B-E8BE-46E2-BB00-017CFC80B622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194"/>
            <a:ext cx="7875476" cy="553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17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194300" cy="779463"/>
          </a:xfrm>
        </p:spPr>
        <p:txBody>
          <a:bodyPr/>
          <a:lstStyle/>
          <a:p>
            <a:pPr algn="ctr"/>
            <a:r>
              <a:rPr lang="en-US" altLang="en-US" sz="3200" dirty="0"/>
              <a:t>3. Coastal Lagoon</a:t>
            </a:r>
          </a:p>
        </p:txBody>
      </p:sp>
      <p:sp>
        <p:nvSpPr>
          <p:cNvPr id="143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888432" cy="46910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b="1" dirty="0"/>
              <a:t>They </a:t>
            </a:r>
            <a:r>
              <a:rPr lang="en-GB" altLang="en-US" sz="2800" dirty="0"/>
              <a:t>are shallow, often elongated bodies of water separated from the larger body of water by a shallow or exposed coral reef, or similar feature.</a:t>
            </a:r>
          </a:p>
          <a:p>
            <a:endParaRPr lang="en-US" altLang="en-US" dirty="0"/>
          </a:p>
        </p:txBody>
      </p:sp>
      <p:sp>
        <p:nvSpPr>
          <p:cNvPr id="1434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7F40A4-5E66-460C-85E7-47D327966ADC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434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 dirty="0"/>
              <a:t>SBT 418: Marine microbiology Introduction</a:t>
            </a:r>
          </a:p>
        </p:txBody>
      </p:sp>
      <p:sp>
        <p:nvSpPr>
          <p:cNvPr id="143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352389-87FC-46F6-BE57-A17D18BC108E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nl-NL" altLang="en-US" sz="1400"/>
          </a:p>
        </p:txBody>
      </p:sp>
      <p:pic>
        <p:nvPicPr>
          <p:cNvPr id="143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0858" y="1268760"/>
            <a:ext cx="4846638" cy="4846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3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68"/>
            <a:ext cx="8229600" cy="1143000"/>
          </a:xfrm>
        </p:spPr>
        <p:txBody>
          <a:bodyPr/>
          <a:lstStyle/>
          <a:p>
            <a:r>
              <a:rPr lang="en-GB" altLang="en-US" dirty="0"/>
              <a:t>4. Estuary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/>
          <a:lstStyle/>
          <a:p>
            <a:r>
              <a:rPr lang="en-GB" altLang="en-US" sz="2800" dirty="0"/>
              <a:t>Is a partially enclosed coastal body of </a:t>
            </a:r>
            <a:r>
              <a:rPr lang="en-GB" altLang="en-US" sz="2800" b="1" dirty="0">
                <a:solidFill>
                  <a:srgbClr val="FF0000"/>
                </a:solidFill>
              </a:rPr>
              <a:t>brackish water</a:t>
            </a:r>
            <a:r>
              <a:rPr lang="en-GB" altLang="en-US" sz="2800" dirty="0"/>
              <a:t>(has more salinity than fresh water, but not as much as seawater) with one or more rivers or streams flowing into it, and with a free connection to the open sea</a:t>
            </a:r>
            <a:r>
              <a:rPr lang="en-US" altLang="en-US" sz="2800" dirty="0"/>
              <a:t>.</a:t>
            </a:r>
          </a:p>
          <a:p>
            <a:r>
              <a:rPr lang="en-US" altLang="en-US" sz="2800" dirty="0"/>
              <a:t>Tide meets the stream (salty water mixes with the fresh water</a:t>
            </a:r>
          </a:p>
          <a:p>
            <a:r>
              <a:rPr lang="en-US" altLang="en-US" sz="2800" dirty="0"/>
              <a:t>They are highly productive ecosystems, with high biodiversity. </a:t>
            </a:r>
            <a:r>
              <a:rPr lang="en-US" altLang="en-US" sz="2800" dirty="0">
                <a:solidFill>
                  <a:srgbClr val="FF0000"/>
                </a:solidFill>
              </a:rPr>
              <a:t>Why?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4A051-05E2-44A2-BCE9-A4444AE961F8}" type="datetime1">
              <a:rPr lang="en-GB" smtClean="0"/>
              <a:t>17/10/2022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4F864-984E-4A2A-B25B-E7AF5352B278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96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71488" y="1568"/>
            <a:ext cx="8229600" cy="1143000"/>
          </a:xfrm>
        </p:spPr>
        <p:txBody>
          <a:bodyPr/>
          <a:lstStyle/>
          <a:p>
            <a:r>
              <a:rPr lang="en-US" altLang="en-US" dirty="0"/>
              <a:t>River </a:t>
            </a:r>
            <a:r>
              <a:rPr lang="en-US" altLang="en-US" dirty="0" err="1"/>
              <a:t>Sabaki</a:t>
            </a:r>
            <a:r>
              <a:rPr lang="en-US" altLang="en-US" dirty="0"/>
              <a:t> Estuary (Kilifi county)</a:t>
            </a: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ED78D1-85E0-444F-B82D-E5A3FC5B06E9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36FDE4-E544-40BA-9202-25AC8F9DBF74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nl-NL" altLang="en-US" sz="1400"/>
          </a:p>
        </p:txBody>
      </p:sp>
      <p:pic>
        <p:nvPicPr>
          <p:cNvPr id="163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635" y="1196752"/>
            <a:ext cx="8774853" cy="47230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471488" y="5470525"/>
            <a:ext cx="176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Wang’ondu</a:t>
            </a:r>
          </a:p>
        </p:txBody>
      </p:sp>
    </p:spTree>
    <p:extLst>
      <p:ext uri="{BB962C8B-B14F-4D97-AF65-F5344CB8AC3E}">
        <p14:creationId xmlns:p14="http://schemas.microsoft.com/office/powerpoint/2010/main" val="351279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this topic you should be able to</a:t>
            </a:r>
          </a:p>
          <a:p>
            <a:pPr marL="971550" lvl="1" indent="-514350">
              <a:buAutoNum type="arabicPeriod"/>
            </a:pPr>
            <a:r>
              <a:rPr lang="en-US" dirty="0"/>
              <a:t>Describe different marine ecosystems</a:t>
            </a:r>
          </a:p>
          <a:p>
            <a:pPr marL="971550" lvl="1" indent="-514350">
              <a:buAutoNum type="arabicPeriod"/>
            </a:pPr>
            <a:r>
              <a:rPr lang="en-US" dirty="0"/>
              <a:t>Outline the characteristics of each of the marine ecosystem</a:t>
            </a:r>
          </a:p>
          <a:p>
            <a:pPr marL="971550" lvl="1" indent="-514350">
              <a:buAutoNum type="arabicPeriod"/>
            </a:pPr>
            <a:r>
              <a:rPr lang="en-US" dirty="0"/>
              <a:t>Discuss factors that threaten marine ecosystems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04E21A-C295-4BEE-8B61-0AE4776A81C0}" type="datetime1">
              <a:rPr lang="en-GB" smtClean="0"/>
              <a:t>17/10/2022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4F864-984E-4A2A-B25B-E7AF5352B278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10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579296" cy="5218113"/>
          </a:xfrm>
        </p:spPr>
        <p:txBody>
          <a:bodyPr/>
          <a:lstStyle/>
          <a:p>
            <a:pPr lvl="1"/>
            <a:r>
              <a:rPr lang="en-GB" altLang="en-US" dirty="0"/>
              <a:t>They are also </a:t>
            </a:r>
            <a:r>
              <a:rPr lang="en-GB" altLang="en-US" u="sng" dirty="0"/>
              <a:t>loaded with nutrients </a:t>
            </a:r>
            <a:r>
              <a:rPr lang="en-GB" altLang="en-US" dirty="0"/>
              <a:t>and sediments carried from upstream (agricultural soils/fertilizers/chemicals)</a:t>
            </a:r>
          </a:p>
          <a:p>
            <a:pPr lvl="1"/>
            <a:r>
              <a:rPr lang="en-GB" altLang="en-US" dirty="0"/>
              <a:t>Many species use estuaries as nurseries, raising their young there until they are old enough to travel into the open ocean. </a:t>
            </a:r>
          </a:p>
          <a:p>
            <a:pPr lvl="1"/>
            <a:r>
              <a:rPr lang="en-GB" altLang="en-US" dirty="0"/>
              <a:t>Estuaries play an important part in </a:t>
            </a:r>
            <a:r>
              <a:rPr lang="en-GB" altLang="en-US" u="sng" dirty="0"/>
              <a:t>filtering and cleaning waters of pollutants</a:t>
            </a:r>
            <a:r>
              <a:rPr lang="en-GB" altLang="en-US" dirty="0"/>
              <a:t> because they are highly populated with plants and animals that can ingest high amounts of toxins.</a:t>
            </a:r>
          </a:p>
          <a:p>
            <a:endParaRPr lang="en-US" altLang="en-US" dirty="0"/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8FEEA7-7E68-4A05-9532-210E7F210354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121EC1-6922-4AB0-8FD8-DD2F186272A3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364749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2FE53-C004-4ED9-B02D-82BC1A087D88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905901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63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779462"/>
          </a:xfrm>
        </p:spPr>
        <p:txBody>
          <a:bodyPr/>
          <a:lstStyle/>
          <a:p>
            <a:r>
              <a:rPr lang="en-US" altLang="en-US" dirty="0"/>
              <a:t>5. Salt marshes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507413" cy="5145088"/>
          </a:xfrm>
        </p:spPr>
        <p:txBody>
          <a:bodyPr/>
          <a:lstStyle/>
          <a:p>
            <a:r>
              <a:rPr lang="en-GB" altLang="en-US" dirty="0"/>
              <a:t>A </a:t>
            </a:r>
            <a:r>
              <a:rPr lang="en-GB" altLang="en-US" b="1" dirty="0"/>
              <a:t>salt marsh</a:t>
            </a:r>
            <a:r>
              <a:rPr lang="en-GB" altLang="en-US" dirty="0"/>
              <a:t> also known as a coastal salt marsh or a tidal marsh, is a coastal ecosystem in the upper coastal </a:t>
            </a:r>
            <a:r>
              <a:rPr lang="en-GB" altLang="en-US" u="sng" dirty="0"/>
              <a:t>intertidal zone </a:t>
            </a:r>
            <a:r>
              <a:rPr lang="en-GB" altLang="en-US" dirty="0"/>
              <a:t>between </a:t>
            </a:r>
            <a:r>
              <a:rPr lang="en-GB" altLang="en-US" u="sng" dirty="0"/>
              <a:t>land and open salt </a:t>
            </a:r>
            <a:r>
              <a:rPr lang="en-GB" altLang="en-US" dirty="0"/>
              <a:t>water or brackish water that is regularly flooded by the tides. </a:t>
            </a:r>
          </a:p>
          <a:p>
            <a:r>
              <a:rPr lang="en-GB" altLang="en-US" dirty="0"/>
              <a:t>It is dominated by dense stands of </a:t>
            </a:r>
            <a:r>
              <a:rPr lang="en-GB" altLang="en-US" b="1" dirty="0"/>
              <a:t>salt-tolerant plants such as herbs, grasses, or low shrubs.</a:t>
            </a:r>
          </a:p>
          <a:p>
            <a:r>
              <a:rPr lang="en-GB" altLang="en-US" dirty="0"/>
              <a:t>Mostly found in temperate regions.</a:t>
            </a:r>
          </a:p>
          <a:p>
            <a:endParaRPr lang="en-US" altLang="en-US" dirty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B499292-53F0-4461-8B5E-3C21E8A344FB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BEFB52-FB7B-4093-B794-9AF7DF0BDC54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123748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3DFF8F9-C150-48FA-BBFC-2E56BD8E7134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6DED93-184E-4F0F-94B6-69E9D7BF4F3C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nl-NL" altLang="en-US" sz="1400"/>
          </a:p>
        </p:txBody>
      </p:sp>
      <p:pic>
        <p:nvPicPr>
          <p:cNvPr id="19462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19432"/>
            <a:ext cx="6264696" cy="60452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379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46988A6-56BC-4A3B-8132-AAB16B1997C0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C181B4-7E99-4D34-9E39-FC3287DB9389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nl-NL" altLang="en-US" sz="1400"/>
          </a:p>
        </p:txBody>
      </p:sp>
      <p:pic>
        <p:nvPicPr>
          <p:cNvPr id="204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33375"/>
            <a:ext cx="4427537" cy="287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98713"/>
            <a:ext cx="4614863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217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275388" cy="575518"/>
          </a:xfrm>
        </p:spPr>
        <p:txBody>
          <a:bodyPr>
            <a:normAutofit fontScale="90000"/>
          </a:bodyPr>
          <a:lstStyle/>
          <a:p>
            <a:r>
              <a:rPr lang="en-GB" altLang="en-US" sz="3600" dirty="0"/>
              <a:t>6. Muddy shores </a:t>
            </a:r>
            <a:endParaRPr lang="en-US" altLang="en-US" sz="3600" dirty="0"/>
          </a:p>
        </p:txBody>
      </p:sp>
      <p:sp>
        <p:nvSpPr>
          <p:cNvPr id="21507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3214688" cy="50736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/>
              <a:t>Common along the sheltered beaches, estuaries and mangrove forests.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/>
              <a:t>The mud is also known for its high organic carbon content and hence serves as a very good food source for many of the mud dwelling organisms.</a:t>
            </a:r>
            <a:endParaRPr lang="en-US" altLang="en-US" sz="2400" dirty="0"/>
          </a:p>
        </p:txBody>
      </p:sp>
      <p:sp>
        <p:nvSpPr>
          <p:cNvPr id="2150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49CD95D-A4AB-4688-BE8B-C6016BE5472F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150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15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EF8521-D0BF-4C62-92F6-5E575B7CC8AD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nl-NL" altLang="en-US" sz="1400"/>
          </a:p>
        </p:txBody>
      </p:sp>
      <p:pic>
        <p:nvPicPr>
          <p:cNvPr id="215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0" y="980728"/>
            <a:ext cx="5469192" cy="41040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149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229600" cy="1143000"/>
          </a:xfrm>
        </p:spPr>
        <p:txBody>
          <a:bodyPr/>
          <a:lstStyle/>
          <a:p>
            <a:r>
              <a:rPr lang="en-US" altLang="en-US"/>
              <a:t>Muddy shores</a:t>
            </a:r>
          </a:p>
        </p:txBody>
      </p:sp>
      <p:sp>
        <p:nvSpPr>
          <p:cNvPr id="225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29F2F4-6E18-4FAD-9C22-70BFC6822B60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9644CE9-19C4-4ACA-A9B8-E79DEBEDA427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nl-NL" altLang="en-US" sz="1400"/>
          </a:p>
        </p:txBody>
      </p:sp>
      <p:pic>
        <p:nvPicPr>
          <p:cNvPr id="8" name="Content Placeholder 7" descr="DSC0016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8088" y="1341438"/>
            <a:ext cx="6388100" cy="4789487"/>
          </a:xfrm>
        </p:spPr>
      </p:pic>
    </p:spTree>
    <p:extLst>
      <p:ext uri="{BB962C8B-B14F-4D97-AF65-F5344CB8AC3E}">
        <p14:creationId xmlns:p14="http://schemas.microsoft.com/office/powerpoint/2010/main" val="991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GB" altLang="en-US" b="1" dirty="0"/>
              <a:t>7. Sandy shores </a:t>
            </a:r>
            <a:endParaRPr lang="en-US" altLang="en-US" b="1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07950" y="1125538"/>
            <a:ext cx="8928100" cy="5000625"/>
          </a:xfrm>
        </p:spPr>
        <p:txBody>
          <a:bodyPr/>
          <a:lstStyle/>
          <a:p>
            <a:r>
              <a:rPr lang="en-GB" altLang="en-US" sz="2800" dirty="0"/>
              <a:t>They have drier upper shore and wetter lower shore than muddy ones. </a:t>
            </a:r>
          </a:p>
          <a:p>
            <a:r>
              <a:rPr lang="en-GB" altLang="en-US" sz="2800" dirty="0"/>
              <a:t>Demonstrate  a </a:t>
            </a:r>
            <a:r>
              <a:rPr lang="en-GB" altLang="en-US" sz="2800" u="sng" dirty="0"/>
              <a:t>zonation of organisms </a:t>
            </a:r>
            <a:r>
              <a:rPr lang="en-GB" altLang="en-US" sz="2800" dirty="0"/>
              <a:t>which can only be seen by digging up the species. </a:t>
            </a:r>
          </a:p>
          <a:p>
            <a:pPr lvl="1"/>
            <a:r>
              <a:rPr lang="en-GB" altLang="en-US" sz="2400" dirty="0"/>
              <a:t>surface of the upper shore dries at low tide (drainage through sand) </a:t>
            </a:r>
          </a:p>
          <a:p>
            <a:pPr lvl="1"/>
            <a:r>
              <a:rPr lang="en-GB" altLang="en-US" sz="2400" dirty="0"/>
              <a:t>substrate is relatively unstable compared with rocky shores </a:t>
            </a:r>
          </a:p>
          <a:p>
            <a:pPr lvl="1"/>
            <a:r>
              <a:rPr lang="en-GB" altLang="en-US" sz="2400" dirty="0"/>
              <a:t>no substrate for attachment (burrowing)</a:t>
            </a:r>
          </a:p>
          <a:p>
            <a:pPr lvl="1"/>
            <a:r>
              <a:rPr lang="en-GB" altLang="en-US" sz="2400" dirty="0"/>
              <a:t>no shelter and so animals have to burrow to remain on the shore </a:t>
            </a:r>
          </a:p>
          <a:p>
            <a:pPr lvl="1"/>
            <a:r>
              <a:rPr lang="en-GB" altLang="en-US" dirty="0"/>
              <a:t>no seaweeds</a:t>
            </a:r>
            <a:endParaRPr lang="en-US" altLang="en-US" dirty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31C4E5-9B77-44F3-9782-D7A53599E394}" type="datetime1">
              <a:rPr lang="en-GB" altLang="en-US" sz="1400" smtClean="0"/>
              <a:t>17/10/2022</a:t>
            </a:fld>
            <a:endParaRPr lang="en-US" altLang="en-US" sz="1400"/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636FED-B88C-41CB-B0D6-C6FBA603C508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350216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C4E96E-8B31-4D07-A1DD-1CD8A7407AAF}" type="datetime1">
              <a:rPr lang="en-GB" smtClean="0"/>
              <a:t>17/10/2022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E9618-73F6-40CD-BA67-43B2FC7D0865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54" y="3429000"/>
            <a:ext cx="5806846" cy="283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" y="0"/>
            <a:ext cx="514715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045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CF9D6-2FF6-40E4-9B8E-DFECFC8281EB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52"/>
            <a:ext cx="8683691" cy="65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861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5AA60FB-03FB-43EB-B901-BFA3B25E872E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CC8B51-FD1A-4491-A3E1-5EDDEEA84A11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nl-NL" altLang="en-US" sz="140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0" cy="836612"/>
          </a:xfrm>
        </p:spPr>
        <p:txBody>
          <a:bodyPr/>
          <a:lstStyle/>
          <a:p>
            <a:pPr eaLnBrk="1" hangingPunct="1"/>
            <a:r>
              <a:rPr lang="en-GB" altLang="en-US" sz="3200" b="1" dirty="0"/>
              <a:t>What is marine microbiology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8"/>
            <a:ext cx="9143999" cy="504055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altLang="en-US" sz="2800" dirty="0"/>
              <a:t>As usually defined microbiology encompasses the study of bacteria, viruses and fungi although the study of each of these groups is a specialized field (bacteriology, virology, mycology, phycology).</a:t>
            </a:r>
          </a:p>
          <a:p>
            <a:pPr eaLnBrk="1" hangingPunct="1"/>
            <a:r>
              <a:rPr lang="en-GB" altLang="en-US" sz="2800" dirty="0"/>
              <a:t>In this course unit we are going to study:</a:t>
            </a:r>
          </a:p>
          <a:p>
            <a:pPr lvl="1" eaLnBrk="1" hangingPunct="1"/>
            <a:r>
              <a:rPr lang="en-GB" altLang="en-US" sz="2400" dirty="0"/>
              <a:t> </a:t>
            </a:r>
            <a:r>
              <a:rPr lang="en-GB" altLang="en-US" sz="2400" b="1" dirty="0"/>
              <a:t>The interaction between marine microbes and interaction with the environment (Biotic and Abiotic components of the ecosystem)</a:t>
            </a:r>
          </a:p>
          <a:p>
            <a:pPr lvl="1" eaLnBrk="1" hangingPunct="1"/>
            <a:r>
              <a:rPr lang="en-GB" altLang="en-US" sz="2400" b="1" dirty="0"/>
              <a:t>How we can access microbial biomass from marine ecosystems(research methods)</a:t>
            </a:r>
          </a:p>
          <a:p>
            <a:pPr lvl="1" eaLnBrk="1" hangingPunct="1"/>
            <a:r>
              <a:rPr lang="en-GB" altLang="en-US" sz="2400" b="1" dirty="0"/>
              <a:t>How we can harness ocean microbial resources for human benefit(biotechnology)</a:t>
            </a:r>
          </a:p>
          <a:p>
            <a:pPr eaLnBrk="1" hangingPunct="1"/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64457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8. Rocky shores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An intertidal area of seacoasts where solid rock predominates. </a:t>
            </a:r>
          </a:p>
          <a:p>
            <a:r>
              <a:rPr lang="en-GB" altLang="en-US" dirty="0"/>
              <a:t>They are biologically rich environments, and are a useful "natural laboratory" for studying intertidal ecology and other biological processes. </a:t>
            </a:r>
          </a:p>
          <a:p>
            <a:r>
              <a:rPr lang="en-GB" altLang="en-US" dirty="0"/>
              <a:t>They have been well studied (accessibility) for a long time and their species are well known.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3E32E-25B2-42F0-BB6B-DE4805A2F451}" type="datetime1">
              <a:rPr lang="en-GB" smtClean="0"/>
              <a:t>17/10/2022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4F864-984E-4A2A-B25B-E7AF5352B278}" type="slidenum">
              <a:rPr lang="nl-NL" smtClean="0"/>
              <a:pPr>
                <a:defRPr/>
              </a:pPr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10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08138-2A23-4130-9E90-48DF8A47282B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560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56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BFFE7F3-96B2-4778-9517-0E5BC63F3060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nl-NL" altLang="en-US" sz="1400"/>
          </a:p>
        </p:txBody>
      </p:sp>
      <p:pic>
        <p:nvPicPr>
          <p:cNvPr id="256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0647"/>
            <a:ext cx="8784976" cy="5829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1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07504" y="188913"/>
            <a:ext cx="8857109" cy="5821362"/>
          </a:xfrm>
        </p:spPr>
        <p:txBody>
          <a:bodyPr/>
          <a:lstStyle/>
          <a:p>
            <a:r>
              <a:rPr lang="en-GB" altLang="en-US" sz="2800" dirty="0"/>
              <a:t>There is </a:t>
            </a:r>
            <a:r>
              <a:rPr lang="en-GB" altLang="en-US" sz="2800" b="1" dirty="0"/>
              <a:t>vertical zonation </a:t>
            </a:r>
            <a:r>
              <a:rPr lang="en-GB" altLang="en-US" sz="2800" dirty="0"/>
              <a:t>in rocky shore communities</a:t>
            </a:r>
          </a:p>
          <a:p>
            <a:r>
              <a:rPr lang="en-GB" altLang="en-US" sz="2800" dirty="0"/>
              <a:t>Species closer to the </a:t>
            </a:r>
            <a:r>
              <a:rPr lang="en-GB" altLang="en-US" sz="2800" b="1" u="sng" dirty="0"/>
              <a:t>high tide mark </a:t>
            </a:r>
            <a:r>
              <a:rPr lang="en-GB" altLang="en-US" sz="2800" dirty="0"/>
              <a:t>are well adapted to </a:t>
            </a:r>
            <a:r>
              <a:rPr lang="en-GB" altLang="en-US" sz="2800" u="sng" dirty="0">
                <a:solidFill>
                  <a:srgbClr val="FF0000"/>
                </a:solidFill>
              </a:rPr>
              <a:t>air and sunlight exposure </a:t>
            </a:r>
            <a:r>
              <a:rPr lang="en-GB" altLang="en-US" sz="2800" dirty="0"/>
              <a:t>without drying</a:t>
            </a:r>
          </a:p>
          <a:p>
            <a:r>
              <a:rPr lang="en-GB" altLang="en-US" sz="2800" dirty="0"/>
              <a:t> Species closer to (and below) the </a:t>
            </a:r>
            <a:r>
              <a:rPr lang="en-GB" altLang="en-US" sz="2800" b="1" dirty="0"/>
              <a:t>low tide mark </a:t>
            </a:r>
            <a:r>
              <a:rPr lang="en-GB" altLang="en-US" sz="2800" dirty="0"/>
              <a:t>are </a:t>
            </a:r>
            <a:r>
              <a:rPr lang="en-GB" altLang="en-US" sz="2800" dirty="0">
                <a:solidFill>
                  <a:srgbClr val="FF0000"/>
                </a:solidFill>
              </a:rPr>
              <a:t>adapted can cope with long periods of being submersed in water.</a:t>
            </a:r>
          </a:p>
          <a:p>
            <a:r>
              <a:rPr lang="en-GB" altLang="en-US" sz="2800" dirty="0"/>
              <a:t>These physical and ecological pressures lead to distinct zones in the community of invertebrates that live on rocky </a:t>
            </a:r>
            <a:r>
              <a:rPr lang="en-GB" altLang="en-US" dirty="0"/>
              <a:t>shores. </a:t>
            </a:r>
          </a:p>
          <a:p>
            <a:pPr lvl="1"/>
            <a:r>
              <a:rPr lang="en-GB" altLang="en-US" sz="2000" dirty="0"/>
              <a:t>Common rocky shore groups include mussels, barnacles, sea anemones and predatory sea stars,</a:t>
            </a:r>
            <a:endParaRPr lang="en-US" altLang="en-US" sz="2000" dirty="0"/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4EEDED-9937-4849-AB43-D7B37C1476E4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B74B9E-9074-41F6-B4ED-315A3BB558C2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618030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186834-C960-4001-8CC8-7B9C8D852DD0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16AA752-BA50-498C-A28D-06D778EA1644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nl-NL" altLang="en-US" sz="1400"/>
          </a:p>
        </p:txBody>
      </p:sp>
      <p:pic>
        <p:nvPicPr>
          <p:cNvPr id="27653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39725"/>
            <a:ext cx="90947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067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CF9D6-2FF6-40E4-9B8E-DFECFC8281EB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9" y="116632"/>
            <a:ext cx="958035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41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68"/>
            <a:ext cx="8229600" cy="1143000"/>
          </a:xfrm>
        </p:spPr>
        <p:txBody>
          <a:bodyPr/>
          <a:lstStyle/>
          <a:p>
            <a:r>
              <a:rPr lang="en-GB" altLang="en-US" dirty="0">
                <a:solidFill>
                  <a:srgbClr val="FF3300"/>
                </a:solidFill>
              </a:rPr>
              <a:t>9. Mangroves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0734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Are shrubs or trees (</a:t>
            </a:r>
            <a:r>
              <a:rPr lang="en-GB" altLang="en-US" b="1" dirty="0"/>
              <a:t>salt tolerant-halophytes</a:t>
            </a:r>
            <a:r>
              <a:rPr lang="en-GB" altLang="en-US" dirty="0"/>
              <a:t>) that grow in coastal saline or brackish water.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They have aerial breathing roots (prop roots or pneumatophores</a:t>
            </a:r>
            <a:endParaRPr lang="en-US" altLang="en-US" dirty="0"/>
          </a:p>
          <a:p>
            <a:r>
              <a:rPr lang="en-US" dirty="0"/>
              <a:t>Important carbon sinks-climate change mitigation</a:t>
            </a:r>
          </a:p>
          <a:p>
            <a:r>
              <a:rPr lang="en-US" i="1" dirty="0" err="1"/>
              <a:t>Mikoko</a:t>
            </a:r>
            <a:r>
              <a:rPr lang="en-US" i="1" dirty="0"/>
              <a:t> </a:t>
            </a:r>
            <a:r>
              <a:rPr lang="en-US" i="1" dirty="0" err="1"/>
              <a:t>pamoja</a:t>
            </a:r>
            <a:r>
              <a:rPr lang="en-US" i="1" dirty="0"/>
              <a:t> project(</a:t>
            </a:r>
            <a:r>
              <a:rPr lang="en-US" i="1" dirty="0" err="1"/>
              <a:t>kwale</a:t>
            </a:r>
            <a:r>
              <a:rPr lang="en-US" i="1" dirty="0"/>
              <a:t> county)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Questions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a)Why are mangrove ecosystems important?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b)How many species do we have in Kenya?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3E32E-25B2-42F0-BB6B-DE4805A2F451}" type="datetime1">
              <a:rPr lang="en-GB" smtClean="0"/>
              <a:t>17/10/2022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4F864-984E-4A2A-B25B-E7AF5352B278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0897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BF1A096-E11A-479E-B95D-A832A5360D7F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867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86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C9AF390-B253-4A07-B736-D7129B59E6CE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nl-NL" altLang="en-US" sz="1400"/>
          </a:p>
        </p:txBody>
      </p:sp>
      <p:pic>
        <p:nvPicPr>
          <p:cNvPr id="28679" name="Picture 2" descr="C:\Users\admin\Pictures\USA 1\100C1530\100_01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609600"/>
            <a:ext cx="7200900" cy="5400676"/>
          </a:xfrm>
          <a:noFill/>
        </p:spPr>
      </p:pic>
    </p:spTree>
    <p:extLst>
      <p:ext uri="{BB962C8B-B14F-4D97-AF65-F5344CB8AC3E}">
        <p14:creationId xmlns:p14="http://schemas.microsoft.com/office/powerpoint/2010/main" val="1225658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C4E96E-8B31-4D07-A1DD-1CD8A7407AAF}" type="datetime1">
              <a:rPr lang="en-GB" smtClean="0"/>
              <a:t>17/10/2022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E9618-73F6-40CD-BA67-43B2FC7D0865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2976"/>
            <a:ext cx="494478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5162873" cy="370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06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CF9D6-2FF6-40E4-9B8E-DFECFC8281EB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38</a:t>
            </a:fld>
            <a:endParaRPr lang="nl-NL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71" y="0"/>
            <a:ext cx="6520027" cy="61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139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Mangrove forest board walk for ecotourism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C06010-3CA8-4079-9662-D9B7C9C08171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5C4BAC-011E-41E7-ABD9-731DA218EB45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nl-NL" altLang="en-US" sz="1400"/>
          </a:p>
        </p:txBody>
      </p:sp>
      <p:pic>
        <p:nvPicPr>
          <p:cNvPr id="29702" name="Content Placeholder 6" descr="C:\Users\admin\Pictures\KCDP field work\100_11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1620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/>
              <a:t>Importance of microbes in the living world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dirty="0"/>
              <a:t>The most important feature of microbes are their exceptional diversity and ability to occupy every conceivable habitat for life.</a:t>
            </a:r>
          </a:p>
          <a:p>
            <a:pPr>
              <a:defRPr/>
            </a:pPr>
            <a:r>
              <a:rPr lang="en-US" altLang="en-US" sz="2800" dirty="0"/>
              <a:t>Microbes have been isolated from habitats previously thought as inhospitable to them.</a:t>
            </a:r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12249C8-9F5E-45AD-91FC-69313C753CF5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3E47DBE-A7C7-4126-95B0-4600B9654F1C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1417937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739FE1-37F5-4A8F-9B39-FEFE272CA83D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30723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3072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86BDCFE-1017-478A-8D77-DB74B4106095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nl-NL" altLang="en-US" sz="1400"/>
          </a:p>
        </p:txBody>
      </p:sp>
      <p:pic>
        <p:nvPicPr>
          <p:cNvPr id="30725" name="Picture 3" descr="C:\Users\admin\Pictures\KCDP field work\100_11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04813"/>
            <a:ext cx="7545387" cy="5659437"/>
          </a:xfrm>
          <a:noFill/>
        </p:spPr>
      </p:pic>
    </p:spTree>
    <p:extLst>
      <p:ext uri="{BB962C8B-B14F-4D97-AF65-F5344CB8AC3E}">
        <p14:creationId xmlns:p14="http://schemas.microsoft.com/office/powerpoint/2010/main" val="3560219093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3300"/>
                </a:solidFill>
              </a:rPr>
              <a:t>10. Coral reefs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/>
            <a:r>
              <a:rPr lang="en-GB" altLang="en-US" sz="3200" dirty="0"/>
              <a:t>Coral reefs are diverse underwater ecosystems (rocky structures) held together by calcium carbonate.</a:t>
            </a:r>
          </a:p>
          <a:p>
            <a:pPr marL="0" lvl="1"/>
            <a:r>
              <a:rPr lang="en-GB" altLang="en-US" sz="3200" dirty="0"/>
              <a:t>A habitat to many species of fish and microbes</a:t>
            </a:r>
          </a:p>
          <a:p>
            <a:pPr marL="0" lvl="1"/>
            <a:r>
              <a:rPr lang="en-GB" altLang="en-US" dirty="0"/>
              <a:t>Coral reefs occur in areas that are shallow or clear enough that sunlight can reach corals, generally tropical areas. </a:t>
            </a:r>
          </a:p>
          <a:p>
            <a:pPr marL="0" lvl="1"/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3E32E-25B2-42F0-BB6B-DE4805A2F451}" type="datetime1">
              <a:rPr lang="en-GB" smtClean="0"/>
              <a:t>17/10/2022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4F864-984E-4A2A-B25B-E7AF5352B278}" type="slidenum">
              <a:rPr lang="nl-NL" smtClean="0"/>
              <a:pPr>
                <a:defRPr/>
              </a:pPr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699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3552056"/>
          </a:xfrm>
        </p:spPr>
        <p:txBody>
          <a:bodyPr/>
          <a:lstStyle/>
          <a:p>
            <a:pPr lvl="1"/>
            <a:r>
              <a:rPr lang="en-GB" altLang="en-US" dirty="0"/>
              <a:t>They are extremely fragile in nature, they also represent some of the most </a:t>
            </a:r>
            <a:r>
              <a:rPr lang="en-GB" altLang="en-US" b="1" dirty="0"/>
              <a:t>biodiverse ecosystems in the world. </a:t>
            </a:r>
          </a:p>
          <a:p>
            <a:pPr lvl="1"/>
            <a:r>
              <a:rPr lang="en-GB" altLang="en-US" dirty="0"/>
              <a:t>Coral reefs make up just 0.02% of the ocean but shelter </a:t>
            </a:r>
            <a:r>
              <a:rPr lang="en-GB" altLang="en-US" b="1" dirty="0"/>
              <a:t>⅓ of the marine life on the planet</a:t>
            </a:r>
            <a:endParaRPr lang="en-US" altLang="en-US" b="1" dirty="0"/>
          </a:p>
        </p:txBody>
      </p:sp>
      <p:sp>
        <p:nvSpPr>
          <p:cNvPr id="3277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DA4D808-23D4-49C8-B139-CF0560B92902}" type="datetime1">
              <a:rPr lang="en-GB" altLang="en-US" sz="1400" smtClean="0"/>
              <a:t>17/10/2022</a:t>
            </a:fld>
            <a:endParaRPr lang="en-US" altLang="en-US" sz="1400"/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SBT 418: Marine microbiology Introduction</a:t>
            </a: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F3D93C9-7224-413B-95BB-ACF265F63E6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832597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CF9D6-2FF6-40E4-9B8E-DFECFC8281EB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43</a:t>
            </a:fld>
            <a:endParaRPr lang="nl-NL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" y="332656"/>
            <a:ext cx="44410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91" y="379160"/>
            <a:ext cx="3741195" cy="283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3356992"/>
            <a:ext cx="453331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243717" cy="24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228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A1BBA7-16D9-4E6B-AF53-8D6083A89FF8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3174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317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6F1182-D56D-4628-94CA-EF2268C3B7C9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nl-NL" altLang="en-US" sz="1400"/>
          </a:p>
        </p:txBody>
      </p:sp>
      <p:pic>
        <p:nvPicPr>
          <p:cNvPr id="317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511892"/>
            <a:ext cx="6984776" cy="536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04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E2486AE-AFAD-401F-8B40-E8CADCF1589E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3379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8733129-340B-4B5C-A417-C2B3F230FA66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nl-NL" altLang="en-US" sz="140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15888"/>
            <a:ext cx="4554537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222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Great Barrier Reef (Australia)</a:t>
            </a:r>
          </a:p>
        </p:txBody>
      </p:sp>
      <p:sp>
        <p:nvSpPr>
          <p:cNvPr id="34819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EAB38B7-A5CA-4A42-AFC8-C3E5F59BDC01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3482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3482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F1246D-18D1-486D-BEBB-4616D20E6FE4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nl-NL" altLang="en-US" sz="1400"/>
          </a:p>
        </p:txBody>
      </p:sp>
      <p:pic>
        <p:nvPicPr>
          <p:cNvPr id="348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124744"/>
            <a:ext cx="7452320" cy="49769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104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CF9D6-2FF6-40E4-9B8E-DFECFC8281EB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47</a:t>
            </a:fld>
            <a:endParaRPr lang="nl-NL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267550" cy="594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533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CF9D6-2FF6-40E4-9B8E-DFECFC8281EB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0"/>
            <a:ext cx="46736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995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3365DD-6C85-43B4-A118-2C5836BB734C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EB94BA7-8274-460D-AA16-11C97CCD1C10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nl-NL" altLang="en-US" sz="1400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1401762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4000" b="1" dirty="0"/>
              <a:t>Unique qualities of marine ecosystems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86471"/>
            <a:ext cx="8507412" cy="375233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Marine ecosystems contain several unique qualities that </a:t>
            </a:r>
            <a:r>
              <a:rPr lang="en-US" altLang="en-US" sz="2800" u="sng" dirty="0"/>
              <a:t>set them apart </a:t>
            </a:r>
            <a:r>
              <a:rPr lang="en-US" altLang="en-US" sz="2800" dirty="0"/>
              <a:t>from other aquatic ecosystems.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800" b="1" dirty="0"/>
              <a:t>The key factors being: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dirty="0"/>
              <a:t>1.  The presence </a:t>
            </a:r>
            <a:r>
              <a:rPr lang="en-US" altLang="en-US" sz="2800" u="sng" dirty="0"/>
              <a:t>of </a:t>
            </a:r>
            <a:r>
              <a:rPr lang="en-US" altLang="en-US" sz="2800" b="1" u="sng" dirty="0"/>
              <a:t>dissolved compounds</a:t>
            </a:r>
            <a:r>
              <a:rPr lang="en-US" altLang="en-US" sz="2800" u="sng" dirty="0"/>
              <a:t> </a:t>
            </a:r>
            <a:r>
              <a:rPr lang="en-US" altLang="en-US" sz="2800" dirty="0"/>
              <a:t>in seawater, particularly </a:t>
            </a:r>
            <a:r>
              <a:rPr lang="en-US" altLang="en-US" sz="2800" b="1" dirty="0"/>
              <a:t>salts</a:t>
            </a:r>
            <a:r>
              <a:rPr lang="en-US" altLang="en-US" sz="2800" dirty="0"/>
              <a:t>. </a:t>
            </a:r>
          </a:p>
          <a:p>
            <a:pPr eaLnBrk="1" hangingPunct="1">
              <a:defRPr/>
            </a:pPr>
            <a:r>
              <a:rPr lang="en-US" altLang="en-US" sz="2800" dirty="0"/>
              <a:t>This total gram weight of dissolved substances (salts) in one kg of seawater is referred to as </a:t>
            </a:r>
            <a:r>
              <a:rPr lang="en-US" altLang="en-US" sz="2800" b="1" dirty="0"/>
              <a:t>salinity</a:t>
            </a:r>
            <a:r>
              <a:rPr lang="en-US" alt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5332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622BE1-34F7-4A7D-B12C-F91A3A13F563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55E8DCE-72C8-41F8-B380-0BEF5F394AD1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nl-NL" altLang="en-US" sz="1400"/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507412" cy="6008688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They play a role in </a:t>
            </a:r>
          </a:p>
          <a:p>
            <a:pPr lvl="1" eaLnBrk="1" hangingPunct="1"/>
            <a:r>
              <a:rPr lang="en-US" altLang="en-US" dirty="0"/>
              <a:t>Transformation processes of elements (biogeochemical processes /cycling of elements</a:t>
            </a:r>
          </a:p>
          <a:p>
            <a:pPr lvl="1" eaLnBrk="1" hangingPunct="1"/>
            <a:r>
              <a:rPr lang="en-US" altLang="en-US" dirty="0"/>
              <a:t>Degradation of organic matter</a:t>
            </a:r>
          </a:p>
          <a:p>
            <a:pPr lvl="1" eaLnBrk="1" hangingPunct="1"/>
            <a:r>
              <a:rPr lang="en-US" altLang="en-US" dirty="0"/>
              <a:t>Regulation of population of animals (</a:t>
            </a:r>
            <a:r>
              <a:rPr lang="en-US" altLang="en-US" b="1" dirty="0"/>
              <a:t>causing diseases </a:t>
            </a:r>
            <a:r>
              <a:rPr lang="en-US" altLang="en-US" dirty="0"/>
              <a:t> </a:t>
            </a:r>
          </a:p>
          <a:p>
            <a:pPr lvl="1" eaLnBrk="1" hangingPunct="1"/>
            <a:r>
              <a:rPr lang="en-US" altLang="en-US" dirty="0"/>
              <a:t>Primary production (source of food) </a:t>
            </a:r>
          </a:p>
          <a:p>
            <a:pPr lvl="1" eaLnBrk="1" hangingPunct="1"/>
            <a:r>
              <a:rPr lang="en-US" altLang="en-US" dirty="0"/>
              <a:t>They are found in the intestinal tracts of many animals helping in </a:t>
            </a:r>
            <a:r>
              <a:rPr lang="en-US" altLang="en-US" u="sng" dirty="0"/>
              <a:t>digestion and producing vitamins</a:t>
            </a:r>
            <a:r>
              <a:rPr lang="en-US" altLang="en-US" dirty="0"/>
              <a:t>.</a:t>
            </a:r>
          </a:p>
          <a:p>
            <a:pPr lvl="1" eaLnBrk="1" hangingPunct="1"/>
            <a:r>
              <a:rPr lang="en-US" altLang="en-US" dirty="0"/>
              <a:t>They also </a:t>
            </a:r>
            <a:r>
              <a:rPr lang="en-US" altLang="en-US" u="sng" dirty="0"/>
              <a:t>degrade</a:t>
            </a:r>
            <a:r>
              <a:rPr lang="en-US" altLang="en-US" dirty="0"/>
              <a:t> all kinds of compounds hence help in degradation of pollutants (oil).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eaLnBrk="1" hangingPunct="1"/>
            <a:endParaRPr lang="nl-NL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54811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404813"/>
            <a:ext cx="8785225" cy="5445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In general 85% of the dissolved substances are </a:t>
            </a:r>
            <a:r>
              <a:rPr lang="en-US" altLang="en-US" sz="2800" b="1" dirty="0"/>
              <a:t>Sodium </a:t>
            </a:r>
            <a:r>
              <a:rPr lang="en-US" altLang="en-US" sz="2800" dirty="0"/>
              <a:t>(Na) and </a:t>
            </a:r>
            <a:r>
              <a:rPr lang="en-US" altLang="en-US" sz="2800" b="1" dirty="0"/>
              <a:t>Chlorine</a:t>
            </a:r>
            <a:r>
              <a:rPr lang="en-US" altLang="en-US" sz="2800" dirty="0"/>
              <a:t> (Cl) in seawater. </a:t>
            </a:r>
          </a:p>
          <a:p>
            <a:pPr eaLnBrk="1" hangingPunct="1">
              <a:defRPr/>
            </a:pPr>
            <a:r>
              <a:rPr lang="en-US" altLang="en-US" sz="2800" dirty="0"/>
              <a:t>On average seawater has a salinity of 35 parts per thousand (</a:t>
            </a:r>
            <a:r>
              <a:rPr lang="en-US" altLang="en-US" sz="2800" dirty="0" err="1"/>
              <a:t>ppt</a:t>
            </a:r>
            <a:r>
              <a:rPr lang="en-US" altLang="en-US" sz="2800" dirty="0"/>
              <a:t>) grams of water(</a:t>
            </a:r>
            <a:r>
              <a:rPr lang="en-US" altLang="en-US" sz="2800" dirty="0">
                <a:cs typeface="Arial" charset="0"/>
              </a:rPr>
              <a:t>)</a:t>
            </a:r>
            <a:r>
              <a:rPr lang="en-US" altLang="en-US" sz="2800" dirty="0"/>
              <a:t>. 35</a:t>
            </a:r>
            <a:r>
              <a:rPr lang="en-US" altLang="en-US" sz="2800" dirty="0">
                <a:cs typeface="Arial" charset="0"/>
              </a:rPr>
              <a:t>‰</a:t>
            </a:r>
            <a:endParaRPr lang="en-US" altLang="en-US" sz="2800" dirty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800" dirty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2800" u="sng" dirty="0"/>
              <a:t>What is the role of the dissolved compounds?</a:t>
            </a:r>
            <a:endParaRPr lang="en-US" altLang="en-US" sz="2800" u="sng" dirty="0"/>
          </a:p>
          <a:p>
            <a:pPr eaLnBrk="1" hangingPunct="1">
              <a:defRPr/>
            </a:pPr>
            <a:r>
              <a:rPr lang="en-US" altLang="en-US" sz="2800" dirty="0"/>
              <a:t>Give seawater its distinctive "salty" taste</a:t>
            </a:r>
          </a:p>
          <a:p>
            <a:pPr eaLnBrk="1" hangingPunct="1">
              <a:defRPr/>
            </a:pPr>
            <a:r>
              <a:rPr lang="en-US" altLang="en-US" sz="2800" dirty="0"/>
              <a:t>Affect species composition of particular marine habitats, </a:t>
            </a:r>
          </a:p>
          <a:p>
            <a:pPr eaLnBrk="1" hangingPunct="1">
              <a:defRPr/>
            </a:pPr>
            <a:r>
              <a:rPr lang="en-US" altLang="en-US" sz="2800" dirty="0"/>
              <a:t>Prevent oceans from freezing during winter (-2- 6°C). </a:t>
            </a:r>
            <a:endParaRPr lang="en-GB" altLang="en-US" sz="2800" dirty="0"/>
          </a:p>
          <a:p>
            <a:pPr eaLnBrk="1" hangingPunct="1">
              <a:lnSpc>
                <a:spcPct val="80000"/>
              </a:lnSpc>
              <a:defRPr/>
            </a:pPr>
            <a:endParaRPr lang="en-GB" alt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2AF8A7-A246-493C-82EA-C19D3B813758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743F6A-7B05-49C0-93D5-586683BB7413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2640629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33885D8-C38E-4F67-AF25-F11631E7CE4F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06E4A6-6033-4159-A570-811E0738ABD5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nl-NL" altLang="en-US" sz="1400"/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" y="304800"/>
            <a:ext cx="8715375" cy="908050"/>
          </a:xfrm>
        </p:spPr>
        <p:txBody>
          <a:bodyPr/>
          <a:lstStyle/>
          <a:p>
            <a:pPr eaLnBrk="1" hangingPunct="1"/>
            <a:r>
              <a:rPr lang="en-GB" altLang="en-US" sz="3200" b="1" dirty="0"/>
              <a:t>2. Limiting factors (nutrients and light)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893175" cy="50006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Like other aquatic ecosystems, marine ecosystems require nutrients and light to produce food and energy. </a:t>
            </a:r>
          </a:p>
          <a:p>
            <a:pPr eaLnBrk="1" hangingPunct="1">
              <a:defRPr/>
            </a:pPr>
            <a:r>
              <a:rPr lang="en-US" altLang="en-US" sz="2800" dirty="0"/>
              <a:t>However, both </a:t>
            </a:r>
            <a:r>
              <a:rPr lang="en-US" altLang="en-US" sz="2800" b="1" dirty="0">
                <a:solidFill>
                  <a:srgbClr val="FF3300"/>
                </a:solidFill>
              </a:rPr>
              <a:t>nutrients</a:t>
            </a:r>
            <a:r>
              <a:rPr lang="en-US" altLang="en-US" sz="2800" dirty="0"/>
              <a:t> and </a:t>
            </a:r>
            <a:r>
              <a:rPr lang="en-US" altLang="en-US" sz="2800" b="1" dirty="0">
                <a:solidFill>
                  <a:srgbClr val="FF3300"/>
                </a:solidFill>
              </a:rPr>
              <a:t>light</a:t>
            </a:r>
            <a:r>
              <a:rPr lang="en-US" altLang="en-US" sz="2800" dirty="0"/>
              <a:t> are limiting factors in marine ecosystem productivity. (</a:t>
            </a:r>
            <a:r>
              <a:rPr lang="en-US" altLang="en-US" sz="2800" b="1" dirty="0"/>
              <a:t>Oligotrophic)</a:t>
            </a:r>
          </a:p>
          <a:p>
            <a:pPr eaLnBrk="1" hangingPunct="1">
              <a:defRPr/>
            </a:pPr>
            <a:r>
              <a:rPr lang="en-US" altLang="en-US" sz="2800" dirty="0"/>
              <a:t>Nitrogen (N), Phosphorus (P), and Silicon (Si)  are essential for food generation to promote growth and reproduction.</a:t>
            </a:r>
          </a:p>
          <a:p>
            <a:pPr eaLnBrk="1" hangingPunct="1">
              <a:defRPr/>
            </a:pPr>
            <a:r>
              <a:rPr lang="en-US" altLang="en-US" sz="2800" dirty="0"/>
              <a:t>Nutrient availability often varies significantly from place to place.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182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79388" y="476250"/>
            <a:ext cx="8785225" cy="55451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For example, in the </a:t>
            </a:r>
            <a:r>
              <a:rPr lang="en-US" altLang="en-US" sz="2800" u="sng" dirty="0"/>
              <a:t>open ocean</a:t>
            </a:r>
            <a:r>
              <a:rPr lang="en-US" altLang="en-US" sz="2800" dirty="0"/>
              <a:t>, nutrient levels are often </a:t>
            </a:r>
            <a:r>
              <a:rPr lang="en-US" altLang="en-US" sz="2800" u="sng" dirty="0"/>
              <a:t>very poor</a:t>
            </a:r>
            <a:r>
              <a:rPr lang="en-US" altLang="en-US" sz="2800" dirty="0"/>
              <a:t> causing primary production to be very low.</a:t>
            </a:r>
            <a:endParaRPr lang="en-GB" altLang="en-US" sz="2800" dirty="0"/>
          </a:p>
          <a:p>
            <a:r>
              <a:rPr lang="en-US" altLang="en-US" sz="2800" dirty="0"/>
              <a:t>In contrast, </a:t>
            </a:r>
            <a:r>
              <a:rPr lang="en-US" altLang="en-US" sz="2800" u="sng" dirty="0"/>
              <a:t>near shore</a:t>
            </a:r>
            <a:r>
              <a:rPr lang="en-US" altLang="en-US" sz="2800" dirty="0"/>
              <a:t> waters such as estuaries and marshes are often rich in nutrients due to runoff and other terrestrial sources. </a:t>
            </a:r>
          </a:p>
          <a:p>
            <a:r>
              <a:rPr lang="en-US" altLang="en-US" sz="2800" dirty="0"/>
              <a:t>Excess nutrients can cause an over-stimulation of primary production, depleting oxygen levels and causing eutrophic conditions to occur in coastal habitats.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E964E6-4F5E-482B-A4C5-3DB014981EB4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D02545-58C3-4923-9CD4-D409B019883B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2129032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FBF796-8080-4521-8B98-6739C9EF1D97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B4C37B-A30B-445E-B936-640DD7021C7E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nl-NL" altLang="en-US" sz="1400"/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507412" cy="5865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Light is important for primary production in the ocean.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Like many other aquatic plants, photosynthetic marine organisms (i.e., phytoplankton) rely upon </a:t>
            </a:r>
            <a:r>
              <a:rPr lang="en-US" altLang="en-US" sz="2800" b="1" dirty="0"/>
              <a:t>chlorophyll </a:t>
            </a:r>
            <a:r>
              <a:rPr lang="en-US" altLang="en-US" sz="2800" b="1" i="1" dirty="0"/>
              <a:t>a</a:t>
            </a:r>
            <a:r>
              <a:rPr lang="en-US" altLang="en-US" sz="2800" b="1" dirty="0"/>
              <a:t> </a:t>
            </a:r>
            <a:r>
              <a:rPr lang="en-US" altLang="en-US" sz="2800" dirty="0"/>
              <a:t>to absorb visible light from the sun.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The amount of light penetrating the ocean surface tends to </a:t>
            </a:r>
            <a:r>
              <a:rPr lang="en-US" altLang="en-US" sz="2800" u="sng" dirty="0"/>
              <a:t>decrease with increasing water depth</a:t>
            </a:r>
            <a:r>
              <a:rPr lang="en-US" altLang="en-US" sz="2800" dirty="0"/>
              <a:t>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/>
              <a:t>Therefore photosynthesis can only take place within a small band near the surface of the water (called the </a:t>
            </a:r>
            <a:r>
              <a:rPr lang="en-US" altLang="en-US" sz="2800" b="1" dirty="0"/>
              <a:t>photic zone</a:t>
            </a:r>
            <a:r>
              <a:rPr lang="en-US" altLang="en-US" sz="2800" dirty="0"/>
              <a:t>).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79400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2" t="30002" r="634" b="8772"/>
          <a:stretch/>
        </p:blipFill>
        <p:spPr bwMode="auto">
          <a:xfrm>
            <a:off x="-15240" y="457200"/>
            <a:ext cx="9277273" cy="54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139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D4E1DD9-69AB-4F43-85BA-44E923F3C2C4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8F9279-108A-476C-97D6-3ADE677CBD48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nl-NL" altLang="en-US" sz="1400"/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4402138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 b="1" dirty="0">
                <a:solidFill>
                  <a:srgbClr val="FF3300"/>
                </a:solidFill>
              </a:rPr>
              <a:t>3. Global role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856662" cy="5111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Marine ecosystems are very important in the overall health of both marine and terrestrial environments.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According to the World Resources Center, coastal habitats alone account for approximately </a:t>
            </a:r>
            <a:r>
              <a:rPr lang="en-US" altLang="en-US" sz="2800" b="1" dirty="0"/>
              <a:t>1/3 of all marine biological productivity.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Estuarine ecosystems </a:t>
            </a:r>
            <a:r>
              <a:rPr lang="en-US" altLang="en-US" sz="2400" dirty="0"/>
              <a:t>(i.e., salt marshes, sea grasses, mangrove forests) are among the most productive regions on the planet.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 Mangrove ecosystems are also some of the active carbon sinks globally.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50% of the oxygen in terrestrial ecosystem comes from the ocean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They also contribute KSh 160 billion annually  in fisheries  worldwide </a:t>
            </a:r>
          </a:p>
        </p:txBody>
      </p:sp>
    </p:spTree>
    <p:extLst>
      <p:ext uri="{BB962C8B-B14F-4D97-AF65-F5344CB8AC3E}">
        <p14:creationId xmlns:p14="http://schemas.microsoft.com/office/powerpoint/2010/main" val="3982851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3B44889-D18E-41EF-A94F-BE4C628A9570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C8ED350-6A9C-489B-927B-2619790A28E7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nl-NL" altLang="en-US" sz="1400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2"/>
            <a:ext cx="8785225" cy="6059487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en-US" dirty="0"/>
              <a:t>In addition, other marine ecosystems such as </a:t>
            </a:r>
            <a:r>
              <a:rPr lang="en-US" altLang="en-US" u="sng" dirty="0"/>
              <a:t>coral reefs, provide food and shelter </a:t>
            </a:r>
            <a:r>
              <a:rPr lang="en-US" altLang="en-US" dirty="0"/>
              <a:t>to the highest levels of marine diversity in the world.</a:t>
            </a:r>
          </a:p>
          <a:p>
            <a:pPr eaLnBrk="1" hangingPunct="1"/>
            <a:r>
              <a:rPr lang="en-US" altLang="en-US" dirty="0"/>
              <a:t>The diversity and productivity of marine ecosystems are also important to </a:t>
            </a:r>
            <a:r>
              <a:rPr lang="en-US" altLang="en-US" u="sng" dirty="0"/>
              <a:t>human survival and well-being. </a:t>
            </a:r>
            <a:endParaRPr lang="en-US" altLang="en-US" u="sng" dirty="0">
              <a:solidFill>
                <a:srgbClr val="FF3300"/>
              </a:solidFill>
            </a:endParaRPr>
          </a:p>
          <a:p>
            <a:pPr eaLnBrk="1" hangingPunct="1"/>
            <a:r>
              <a:rPr lang="en-US" altLang="en-US" dirty="0"/>
              <a:t>These habitats provide us with:</a:t>
            </a:r>
          </a:p>
          <a:p>
            <a:pPr lvl="1" eaLnBrk="1" hangingPunct="1"/>
            <a:r>
              <a:rPr lang="en-US" altLang="en-US" dirty="0"/>
              <a:t> a rich source of food and income, </a:t>
            </a:r>
          </a:p>
          <a:p>
            <a:pPr lvl="1" eaLnBrk="1" hangingPunct="1"/>
            <a:r>
              <a:rPr lang="en-US" altLang="en-US" dirty="0"/>
              <a:t>support species that serve as animal feed, fertilizers for crops, additives in foods (i.e., ice-cream) and cosmetics (i.e., creams and lotions) </a:t>
            </a:r>
          </a:p>
          <a:p>
            <a:pPr lvl="1" eaLnBrk="1" hangingPunct="1"/>
            <a:r>
              <a:rPr lang="en-GB" altLang="en-US" dirty="0"/>
              <a:t>Tourism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FF0000"/>
                </a:solidFill>
              </a:rPr>
              <a:t>More than</a:t>
            </a:r>
            <a:r>
              <a:rPr lang="en-GB" b="1" dirty="0">
                <a:solidFill>
                  <a:srgbClr val="FF0000"/>
                </a:solidFill>
              </a:rPr>
              <a:t> 600 million</a:t>
            </a:r>
            <a:r>
              <a:rPr lang="en-GB" dirty="0">
                <a:solidFill>
                  <a:srgbClr val="FF0000"/>
                </a:solidFill>
              </a:rPr>
              <a:t> people (around 10% of the world’s population) live in coastal  areas that are less than 10 meters above sea level.; 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FF0000"/>
                </a:solidFill>
              </a:rPr>
              <a:t>2.4 B (40% of worlds population) live within 100km from the coast</a:t>
            </a:r>
            <a:endParaRPr lang="en-GB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80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04800"/>
            <a:ext cx="10068671" cy="502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587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b="1" dirty="0">
                <a:solidFill>
                  <a:srgbClr val="FF0000"/>
                </a:solidFill>
              </a:rPr>
              <a:t>Questions</a:t>
            </a:r>
            <a:br>
              <a:rPr lang="en-US" altLang="en-US" dirty="0">
                <a:solidFill>
                  <a:srgbClr val="FF0000"/>
                </a:solidFill>
              </a:rPr>
            </a:b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pPr marL="457200" lvl="1" indent="0">
              <a:buFontTx/>
              <a:buNone/>
            </a:pPr>
            <a:r>
              <a:rPr lang="en-US" altLang="en-US" dirty="0"/>
              <a:t>1.  Discuss threats to marine ecosystem? </a:t>
            </a:r>
          </a:p>
          <a:p>
            <a:pPr marL="457200" lvl="1" indent="0">
              <a:buFontTx/>
              <a:buNone/>
            </a:pPr>
            <a:r>
              <a:rPr lang="en-US" altLang="en-US" dirty="0"/>
              <a:t>2. What are the threats to coral reef ecosystems? 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9E1974-1872-4874-831D-A64E4DB99EEA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358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543E28-BC9F-44DA-A397-23AF07F2D9D8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nl-NL" altLang="en-US" sz="1400"/>
          </a:p>
        </p:txBody>
      </p:sp>
    </p:spTree>
    <p:extLst>
      <p:ext uri="{BB962C8B-B14F-4D97-AF65-F5344CB8AC3E}">
        <p14:creationId xmlns:p14="http://schemas.microsoft.com/office/powerpoint/2010/main" val="156551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14D8EF-27C2-46F4-A5CD-81B302FA026D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89E431A-EB91-4720-A318-A5EEDE2802F2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nl-NL" altLang="en-US" sz="140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lvl="1" eaLnBrk="1" hangingPunct="1"/>
            <a:r>
              <a:rPr lang="en-US" altLang="en-US" dirty="0"/>
              <a:t>Food spoilage</a:t>
            </a:r>
          </a:p>
          <a:p>
            <a:pPr lvl="1" eaLnBrk="1" hangingPunct="1"/>
            <a:r>
              <a:rPr lang="en-US" altLang="en-US" dirty="0"/>
              <a:t>Destroy objects by </a:t>
            </a:r>
            <a:r>
              <a:rPr lang="en-US" altLang="en-US" dirty="0" err="1"/>
              <a:t>biodeterioration</a:t>
            </a:r>
            <a:r>
              <a:rPr lang="en-US" altLang="en-US" dirty="0"/>
              <a:t>, biofouling.</a:t>
            </a:r>
          </a:p>
          <a:p>
            <a:pPr lvl="1" eaLnBrk="1" hangingPunct="1"/>
            <a:r>
              <a:rPr lang="en-US" altLang="en-US" dirty="0"/>
              <a:t>In biotechnology- </a:t>
            </a:r>
            <a:r>
              <a:rPr lang="en-US" altLang="en-US" b="1" dirty="0"/>
              <a:t>Human  health </a:t>
            </a:r>
            <a:r>
              <a:rPr lang="en-US" altLang="en-US" dirty="0"/>
              <a:t>(antibiotics, anti-viral compounds, anti-tumor compounds, enzymes etc. </a:t>
            </a:r>
            <a:r>
              <a:rPr lang="en-US" altLang="en-US" b="1" dirty="0"/>
              <a:t>Environmental biotechnology</a:t>
            </a:r>
            <a:r>
              <a:rPr lang="en-US" altLang="en-US" dirty="0"/>
              <a:t>; </a:t>
            </a:r>
            <a:r>
              <a:rPr lang="en-US" altLang="en-US" b="1" dirty="0"/>
              <a:t>Aquaculture  and food industry</a:t>
            </a:r>
          </a:p>
          <a:p>
            <a:pPr lvl="1" eaLnBrk="1" hangingPunct="1"/>
            <a:r>
              <a:rPr lang="en-US" altLang="en-US" dirty="0"/>
              <a:t>Blue economy</a:t>
            </a:r>
            <a:endParaRPr lang="nl-NL" altLang="en-US" dirty="0"/>
          </a:p>
          <a:p>
            <a:pPr lvl="3" eaLnBrk="1" hangingPunct="1"/>
            <a:r>
              <a:rPr lang="nl-NL" altLang="en-US" b="1" dirty="0">
                <a:solidFill>
                  <a:srgbClr val="FF0000"/>
                </a:solidFill>
              </a:rPr>
              <a:t>“What is the Blue Economy?”.......international conference held at UoN in 2018........Find out what it was all about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9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5015E5-01F4-4E10-A55C-41E006AEB8FD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7FE1FC-02EA-487F-A951-1441A176A43C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nl-NL" altLang="en-US" sz="1400"/>
          </a:p>
        </p:txBody>
      </p:sp>
      <p:pic>
        <p:nvPicPr>
          <p:cNvPr id="7173" name="Picture 5" descr="Marine-ecosystem_full_siz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908050"/>
            <a:ext cx="8064500" cy="5372100"/>
          </a:xfrm>
        </p:spPr>
      </p:pic>
    </p:spTree>
    <p:extLst>
      <p:ext uri="{BB962C8B-B14F-4D97-AF65-F5344CB8AC3E}">
        <p14:creationId xmlns:p14="http://schemas.microsoft.com/office/powerpoint/2010/main" val="1176555001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0FB2E28-019C-4446-90D6-A2D5D947ED38}" type="datetime1">
              <a:rPr lang="en-GB" altLang="en-US" sz="1400" smtClean="0"/>
              <a:t>17/10/2022</a:t>
            </a:fld>
            <a:endParaRPr lang="nl-NL" altLang="en-US" sz="1400"/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400"/>
              <a:t>SBT 418: Marine microbiology Introduction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9F9AE8-E92D-4902-BFCD-54779FCDCD8B}" type="slidenum">
              <a:rPr lang="nl-NL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nl-NL" altLang="en-US" sz="1400"/>
          </a:p>
        </p:txBody>
      </p:sp>
      <p:sp>
        <p:nvSpPr>
          <p:cNvPr id="8197" name="Rectangle 7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1" cy="986016"/>
          </a:xfrm>
        </p:spPr>
        <p:txBody>
          <a:bodyPr/>
          <a:lstStyle/>
          <a:p>
            <a:pPr eaLnBrk="1" hangingPunct="1"/>
            <a:r>
              <a:rPr lang="en-GB" altLang="en-US" sz="3200" b="1" dirty="0"/>
              <a:t>Types of marine ecosystems</a:t>
            </a:r>
          </a:p>
        </p:txBody>
      </p:sp>
      <p:sp>
        <p:nvSpPr>
          <p:cNvPr id="819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9512" y="1412776"/>
            <a:ext cx="8784976" cy="4608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b="1" dirty="0"/>
              <a:t>What is an ecosystem </a:t>
            </a:r>
            <a:r>
              <a:rPr lang="en-US" altLang="en-US" sz="2800" dirty="0"/>
              <a:t>= organisms + physical environment in which they interact + processes(nutrient cycles and energy flow)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/>
              <a:t>Marine ecosystems are a part of the largest aquatic system on the planet, covering over 71% ( ⅔) of the Earth's surface.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/>
              <a:t>The habitats that make up this vast system are many.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/>
              <a:t>Range from the productive </a:t>
            </a:r>
            <a:r>
              <a:rPr lang="en-US" altLang="en-US" sz="2800" dirty="0">
                <a:solidFill>
                  <a:srgbClr val="FF3300"/>
                </a:solidFill>
              </a:rPr>
              <a:t>near shore regions</a:t>
            </a:r>
            <a:r>
              <a:rPr lang="en-US" altLang="en-US" sz="2800" dirty="0"/>
              <a:t> to the </a:t>
            </a:r>
            <a:r>
              <a:rPr lang="en-US" altLang="en-US" sz="2800" dirty="0">
                <a:solidFill>
                  <a:srgbClr val="FF3300"/>
                </a:solidFill>
              </a:rPr>
              <a:t>barren ocean floor</a:t>
            </a:r>
            <a:r>
              <a:rPr lang="en-US" altLang="en-US" sz="2800" dirty="0"/>
              <a:t>. 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1406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F29B49-B859-4E6A-BECD-BDCD900BF36D}" type="datetime1">
              <a:rPr lang="en-GB" smtClean="0"/>
              <a:t>17/10/2022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SBT 418: Marine microbiology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B767B-E427-4EAA-9E63-69581FA7C0EC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6" y="260648"/>
            <a:ext cx="9006384" cy="51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62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2263</Words>
  <Application>Microsoft Office PowerPoint</Application>
  <PresentationFormat>On-screen Show (4:3)</PresentationFormat>
  <Paragraphs>321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TOPIC 2</vt:lpstr>
      <vt:lpstr>Objectives</vt:lpstr>
      <vt:lpstr>What is marine microbiology</vt:lpstr>
      <vt:lpstr>Importance of microbes in the living world</vt:lpstr>
      <vt:lpstr>PowerPoint Presentation</vt:lpstr>
      <vt:lpstr>PowerPoint Presentation</vt:lpstr>
      <vt:lpstr>PowerPoint Presentation</vt:lpstr>
      <vt:lpstr>Types of marine ecosystems</vt:lpstr>
      <vt:lpstr>PowerPoint Presentation</vt:lpstr>
      <vt:lpstr>PowerPoint Presentation</vt:lpstr>
      <vt:lpstr>1. Open Ocean </vt:lpstr>
      <vt:lpstr>PowerPoint Presentation</vt:lpstr>
      <vt:lpstr>PowerPoint Presentation</vt:lpstr>
      <vt:lpstr>2. Sea grass beds</vt:lpstr>
      <vt:lpstr>Sea grass beds</vt:lpstr>
      <vt:lpstr>PowerPoint Presentation</vt:lpstr>
      <vt:lpstr>3. Coastal Lagoon</vt:lpstr>
      <vt:lpstr>4. Estuary</vt:lpstr>
      <vt:lpstr>River Sabaki Estuary (Kilifi county)</vt:lpstr>
      <vt:lpstr>PowerPoint Presentation</vt:lpstr>
      <vt:lpstr>PowerPoint Presentation</vt:lpstr>
      <vt:lpstr>5. Salt marshes</vt:lpstr>
      <vt:lpstr>PowerPoint Presentation</vt:lpstr>
      <vt:lpstr>PowerPoint Presentation</vt:lpstr>
      <vt:lpstr>6. Muddy shores </vt:lpstr>
      <vt:lpstr>Muddy shores</vt:lpstr>
      <vt:lpstr>7. Sandy shores </vt:lpstr>
      <vt:lpstr>PowerPoint Presentation</vt:lpstr>
      <vt:lpstr>PowerPoint Presentation</vt:lpstr>
      <vt:lpstr>8. Rocky shores</vt:lpstr>
      <vt:lpstr>PowerPoint Presentation</vt:lpstr>
      <vt:lpstr>PowerPoint Presentation</vt:lpstr>
      <vt:lpstr>PowerPoint Presentation</vt:lpstr>
      <vt:lpstr>PowerPoint Presentation</vt:lpstr>
      <vt:lpstr>9. Mangroves</vt:lpstr>
      <vt:lpstr>PowerPoint Presentation</vt:lpstr>
      <vt:lpstr>PowerPoint Presentation</vt:lpstr>
      <vt:lpstr>PowerPoint Presentation</vt:lpstr>
      <vt:lpstr>Mangrove forest board walk for ecotourism</vt:lpstr>
      <vt:lpstr>PowerPoint Presentation</vt:lpstr>
      <vt:lpstr>10. Coral reefs</vt:lpstr>
      <vt:lpstr>PowerPoint Presentation</vt:lpstr>
      <vt:lpstr>PowerPoint Presentation</vt:lpstr>
      <vt:lpstr>PowerPoint Presentation</vt:lpstr>
      <vt:lpstr>PowerPoint Presentation</vt:lpstr>
      <vt:lpstr>Great Barrier Reef (Australia)</vt:lpstr>
      <vt:lpstr>PowerPoint Presentation</vt:lpstr>
      <vt:lpstr>PowerPoint Presentation</vt:lpstr>
      <vt:lpstr>Unique qualities of marine ecosystems</vt:lpstr>
      <vt:lpstr>PowerPoint Presentation</vt:lpstr>
      <vt:lpstr>2. Limiting factors (nutrients and light)</vt:lpstr>
      <vt:lpstr>PowerPoint Presentation</vt:lpstr>
      <vt:lpstr>PowerPoint Presentation</vt:lpstr>
      <vt:lpstr>PowerPoint Presentation</vt:lpstr>
      <vt:lpstr>3. Global role</vt:lpstr>
      <vt:lpstr>PowerPoint Presentation</vt:lpstr>
      <vt:lpstr>PowerPoint Presentation</vt:lpstr>
      <vt:lpstr> 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</dc:title>
  <dc:creator>admin</dc:creator>
  <cp:lastModifiedBy>user</cp:lastModifiedBy>
  <cp:revision>18</cp:revision>
  <dcterms:created xsi:type="dcterms:W3CDTF">2021-10-21T09:54:14Z</dcterms:created>
  <dcterms:modified xsi:type="dcterms:W3CDTF">2022-10-17T12:27:58Z</dcterms:modified>
</cp:coreProperties>
</file>