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0" r:id="rId4"/>
    <p:sldId id="257" r:id="rId5"/>
    <p:sldId id="276" r:id="rId6"/>
    <p:sldId id="277" r:id="rId7"/>
    <p:sldId id="278" r:id="rId8"/>
    <p:sldId id="279" r:id="rId9"/>
    <p:sldId id="280" r:id="rId10"/>
    <p:sldId id="266" r:id="rId11"/>
    <p:sldId id="258" r:id="rId12"/>
    <p:sldId id="262" r:id="rId13"/>
    <p:sldId id="263" r:id="rId14"/>
    <p:sldId id="271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559" autoAdjust="0"/>
    <p:restoredTop sz="94660"/>
  </p:normalViewPr>
  <p:slideViewPr>
    <p:cSldViewPr>
      <p:cViewPr>
        <p:scale>
          <a:sx n="50" d="100"/>
          <a:sy n="50" d="100"/>
        </p:scale>
        <p:origin x="-835" y="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45CA-D6F5-43D9-9202-771C2EC36B77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39539-1606-4C60-80E2-197857A983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45CA-D6F5-43D9-9202-771C2EC36B77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39539-1606-4C60-80E2-197857A983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45CA-D6F5-43D9-9202-771C2EC36B77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39539-1606-4C60-80E2-197857A983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45CA-D6F5-43D9-9202-771C2EC36B77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39539-1606-4C60-80E2-197857A983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45CA-D6F5-43D9-9202-771C2EC36B77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39539-1606-4C60-80E2-197857A983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45CA-D6F5-43D9-9202-771C2EC36B77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39539-1606-4C60-80E2-197857A983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45CA-D6F5-43D9-9202-771C2EC36B77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39539-1606-4C60-80E2-197857A983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45CA-D6F5-43D9-9202-771C2EC36B77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39539-1606-4C60-80E2-197857A983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45CA-D6F5-43D9-9202-771C2EC36B77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39539-1606-4C60-80E2-197857A983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45CA-D6F5-43D9-9202-771C2EC36B77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39539-1606-4C60-80E2-197857A983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45CA-D6F5-43D9-9202-771C2EC36B77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39539-1606-4C60-80E2-197857A983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845CA-D6F5-43D9-9202-771C2EC36B77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39539-1606-4C60-80E2-197857A983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7772400" cy="1470025"/>
          </a:xfrm>
        </p:spPr>
        <p:txBody>
          <a:bodyPr/>
          <a:lstStyle/>
          <a:p>
            <a:r>
              <a:rPr lang="en-US" b="1" dirty="0" smtClean="0"/>
              <a:t>Topic 3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057400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CHEMICAL COMPOSITION OF SEA WATER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246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Oceans in tropical latitudes have the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highest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salinity due to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higher temperatures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Temperate oceans have water of lower salinity due to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less evaporation</a:t>
            </a: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In high latitudes the </a:t>
            </a:r>
            <a:r>
              <a:rPr lang="en-GB" b="1" dirty="0">
                <a:latin typeface="Arial" pitchFamily="34" charset="0"/>
                <a:cs typeface="Arial" pitchFamily="34" charset="0"/>
              </a:rPr>
              <a:t>melting of ice</a:t>
            </a:r>
            <a:r>
              <a:rPr lang="en-GB" dirty="0">
                <a:latin typeface="Arial" pitchFamily="34" charset="0"/>
                <a:cs typeface="Arial" pitchFamily="34" charset="0"/>
              </a:rPr>
              <a:t>, </a:t>
            </a:r>
            <a:r>
              <a:rPr lang="en-GB" b="1" dirty="0">
                <a:latin typeface="Arial" pitchFamily="34" charset="0"/>
                <a:cs typeface="Arial" pitchFamily="34" charset="0"/>
              </a:rPr>
              <a:t>heavy precipitation</a:t>
            </a:r>
            <a:r>
              <a:rPr lang="en-GB" dirty="0">
                <a:latin typeface="Arial" pitchFamily="34" charset="0"/>
                <a:cs typeface="Arial" pitchFamily="34" charset="0"/>
              </a:rPr>
              <a:t> and </a:t>
            </a:r>
            <a:r>
              <a:rPr lang="en-GB" b="1" dirty="0">
                <a:latin typeface="Arial" pitchFamily="34" charset="0"/>
                <a:cs typeface="Arial" pitchFamily="34" charset="0"/>
              </a:rPr>
              <a:t>land drainage </a:t>
            </a:r>
            <a:r>
              <a:rPr lang="en-GB" dirty="0">
                <a:latin typeface="Arial" pitchFamily="34" charset="0"/>
                <a:cs typeface="Arial" pitchFamily="34" charset="0"/>
              </a:rPr>
              <a:t>together with </a:t>
            </a:r>
            <a:r>
              <a:rPr lang="en-GB" b="1" dirty="0">
                <a:latin typeface="Arial" pitchFamily="34" charset="0"/>
                <a:cs typeface="Arial" pitchFamily="34" charset="0"/>
              </a:rPr>
              <a:t>low evaporation </a:t>
            </a:r>
            <a:r>
              <a:rPr lang="en-GB" dirty="0">
                <a:latin typeface="Arial" pitchFamily="34" charset="0"/>
                <a:cs typeface="Arial" pitchFamily="34" charset="0"/>
              </a:rPr>
              <a:t>reduce salinity of the surface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water.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A55DF75-6B3C-4B62-ACCA-51EABD28FF1F}" type="datetime1">
              <a:rPr lang="en-GB" smtClean="0"/>
              <a:pPr/>
              <a:t>27/10/2021</a:t>
            </a:fld>
            <a:endParaRPr lang="nl-NL" smtClean="0"/>
          </a:p>
        </p:txBody>
      </p:sp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/>
              <a:t>SBT 418: Marine microbiology Introduction</a:t>
            </a:r>
          </a:p>
        </p:txBody>
      </p:sp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E43CE5-9996-4092-9E40-6AD317C99A04}" type="slidenum">
              <a:rPr lang="nl-NL" smtClean="0"/>
              <a:pPr/>
              <a:t>11</a:t>
            </a:fld>
            <a:endParaRPr lang="nl-NL" smtClean="0"/>
          </a:p>
        </p:txBody>
      </p:sp>
      <p:sp>
        <p:nvSpPr>
          <p:cNvPr id="7168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In coastal regions seawater is diluted considerably by </a:t>
            </a:r>
            <a:r>
              <a:rPr lang="en-US" sz="2800" u="sng" dirty="0" smtClean="0">
                <a:latin typeface="Arial" pitchFamily="34" charset="0"/>
                <a:cs typeface="Arial" pitchFamily="34" charset="0"/>
              </a:rPr>
              <a:t>fresh water from rivers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sz="2800" u="sng" dirty="0" smtClean="0">
                <a:latin typeface="Arial" pitchFamily="34" charset="0"/>
                <a:cs typeface="Arial" pitchFamily="34" charset="0"/>
              </a:rPr>
              <a:t>terrestrial  runoff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and ranges between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10-32‰.</a:t>
            </a:r>
          </a:p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In enclosed seas such as Red sea and Arabian Gulf, the salinity may be as high as 44‰.</a:t>
            </a:r>
          </a:p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In polar areas the </a:t>
            </a:r>
            <a:r>
              <a:rPr lang="en-US" sz="2800" u="sng" dirty="0" smtClean="0">
                <a:latin typeface="Arial" pitchFamily="34" charset="0"/>
                <a:cs typeface="Arial" pitchFamily="34" charset="0"/>
              </a:rPr>
              <a:t>removal of fresh water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u="sng" dirty="0" smtClean="0">
                <a:latin typeface="Arial" pitchFamily="34" charset="0"/>
                <a:cs typeface="Arial" pitchFamily="34" charset="0"/>
              </a:rPr>
              <a:t>by the formation of ice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also leads to increased salinity.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76E2B1F-3995-48B4-8881-7856EFFB0A59}" type="datetime1">
              <a:rPr lang="en-GB" smtClean="0"/>
              <a:pPr/>
              <a:t>27/10/2021</a:t>
            </a:fld>
            <a:endParaRPr lang="nl-NL" smtClean="0"/>
          </a:p>
        </p:txBody>
      </p:sp>
      <p:sp>
        <p:nvSpPr>
          <p:cNvPr id="7577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/>
              <a:t>SBT 418: Marine microbiology Introduction</a:t>
            </a:r>
          </a:p>
        </p:txBody>
      </p:sp>
      <p:sp>
        <p:nvSpPr>
          <p:cNvPr id="7578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702FE7-A493-492A-AA9C-0EDD1CCEA76B}" type="slidenum">
              <a:rPr lang="nl-NL" smtClean="0"/>
              <a:pPr/>
              <a:t>12</a:t>
            </a:fld>
            <a:endParaRPr lang="nl-NL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260350"/>
            <a:ext cx="4038600" cy="6126163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Arial" pitchFamily="34" charset="0"/>
                <a:cs typeface="Arial" pitchFamily="34" charset="0"/>
              </a:rPr>
              <a:t>Major ionic components of sea water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Sodium-55%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Chloride- 31%</a:t>
            </a:r>
          </a:p>
          <a:p>
            <a:pPr lvl="1"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Sulfate-8%</a:t>
            </a:r>
          </a:p>
          <a:p>
            <a:pPr lvl="1"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Magnesium- 4%</a:t>
            </a:r>
          </a:p>
          <a:p>
            <a:pPr lvl="1"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Calcium-1%</a:t>
            </a:r>
          </a:p>
          <a:p>
            <a:pPr lvl="1"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Potassium- 1%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26013" y="333375"/>
            <a:ext cx="4038600" cy="3476625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Arial" pitchFamily="34" charset="0"/>
                <a:cs typeface="Arial" pitchFamily="34" charset="0"/>
              </a:rPr>
              <a:t>Minor components</a:t>
            </a:r>
          </a:p>
          <a:p>
            <a:pPr lvl="1"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Bicarbonate</a:t>
            </a:r>
          </a:p>
          <a:p>
            <a:pPr lvl="1"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Bromide </a:t>
            </a:r>
          </a:p>
          <a:p>
            <a:pPr lvl="1"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Borate </a:t>
            </a:r>
          </a:p>
          <a:p>
            <a:pPr lvl="1"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Strontium</a:t>
            </a:r>
          </a:p>
        </p:txBody>
      </p:sp>
      <p:sp>
        <p:nvSpPr>
          <p:cNvPr id="46085" name="AutoShape 5"/>
          <p:cNvSpPr>
            <a:spLocks/>
          </p:cNvSpPr>
          <p:nvPr/>
        </p:nvSpPr>
        <p:spPr bwMode="auto">
          <a:xfrm>
            <a:off x="7380288" y="981075"/>
            <a:ext cx="144462" cy="1633538"/>
          </a:xfrm>
          <a:prstGeom prst="rightBrace">
            <a:avLst>
              <a:gd name="adj1" fmla="val 9423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7415213" y="1412875"/>
            <a:ext cx="17287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Less than 1% of sea water</a:t>
            </a:r>
          </a:p>
        </p:txBody>
      </p:sp>
      <p:sp>
        <p:nvSpPr>
          <p:cNvPr id="46087" name="AutoShape 7"/>
          <p:cNvSpPr>
            <a:spLocks/>
          </p:cNvSpPr>
          <p:nvPr/>
        </p:nvSpPr>
        <p:spPr bwMode="auto">
          <a:xfrm>
            <a:off x="3399949" y="1577975"/>
            <a:ext cx="71438" cy="2930525"/>
          </a:xfrm>
          <a:prstGeom prst="rightBrace">
            <a:avLst>
              <a:gd name="adj1" fmla="val 34184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3635375" y="2924175"/>
            <a:ext cx="17287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Over 99% of sea water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179388" y="4508500"/>
            <a:ext cx="85693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Some marine organisms concentrate and take up some of these elements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eg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calcium carbonate to form shells or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corals(calcifying organisms)</a:t>
            </a:r>
            <a:endParaRPr lang="nl-NL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6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6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6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6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6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6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6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6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  <p:bldP spid="46084" grpId="0" build="p"/>
      <p:bldP spid="46085" grpId="0" animBg="1"/>
      <p:bldP spid="46086" grpId="0"/>
      <p:bldP spid="46087" grpId="0" animBg="1"/>
      <p:bldP spid="46089" grpId="0"/>
      <p:bldP spid="4609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71E9166-FC32-44AA-B29E-8907C03281D6}" type="datetime1">
              <a:rPr lang="en-GB" smtClean="0"/>
              <a:pPr/>
              <a:t>27/10/2021</a:t>
            </a:fld>
            <a:endParaRPr lang="nl-NL" smtClean="0"/>
          </a:p>
        </p:txBody>
      </p:sp>
      <p:sp>
        <p:nvSpPr>
          <p:cNvPr id="768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/>
              <a:t>SBT 418: Marine microbiology Introduction</a:t>
            </a:r>
          </a:p>
        </p:txBody>
      </p:sp>
      <p:sp>
        <p:nvSpPr>
          <p:cNvPr id="768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5CAA1E-3748-4FD0-ACEA-9077AC29AFA0}" type="slidenum">
              <a:rPr lang="nl-NL" smtClean="0"/>
              <a:pPr/>
              <a:t>13</a:t>
            </a:fld>
            <a:endParaRPr lang="nl-NL" smtClean="0"/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686800" cy="5792788"/>
          </a:xfrm>
        </p:spPr>
        <p:txBody>
          <a:bodyPr/>
          <a:lstStyle/>
          <a:p>
            <a:pPr eaLnBrk="1" hangingPunct="1"/>
            <a:r>
              <a:rPr lang="en-US" dirty="0" smtClean="0"/>
              <a:t>Many other elements are present in </a:t>
            </a:r>
            <a:r>
              <a:rPr lang="en-US" dirty="0" smtClean="0">
                <a:solidFill>
                  <a:srgbClr val="FF3300"/>
                </a:solidFill>
              </a:rPr>
              <a:t>trace amounts( </a:t>
            </a:r>
            <a:r>
              <a:rPr lang="en-US" u="sng" dirty="0" smtClean="0">
                <a:solidFill>
                  <a:srgbClr val="FF3300"/>
                </a:solidFill>
              </a:rPr>
              <a:t>less than 0.01%)</a:t>
            </a:r>
            <a:r>
              <a:rPr lang="en-US" u="sng" dirty="0" smtClean="0"/>
              <a:t> </a:t>
            </a:r>
            <a:r>
              <a:rPr lang="en-US" dirty="0" smtClean="0"/>
              <a:t>including key nutrients such as;</a:t>
            </a:r>
          </a:p>
          <a:p>
            <a:pPr lvl="1" eaLnBrk="1" hangingPunct="1"/>
            <a:r>
              <a:rPr lang="en-US" dirty="0" smtClean="0"/>
              <a:t>nitrate, </a:t>
            </a:r>
          </a:p>
          <a:p>
            <a:pPr lvl="1" eaLnBrk="1" hangingPunct="1"/>
            <a:r>
              <a:rPr lang="en-US" dirty="0" smtClean="0"/>
              <a:t>phosphate, </a:t>
            </a:r>
          </a:p>
          <a:p>
            <a:pPr lvl="1" eaLnBrk="1" hangingPunct="1"/>
            <a:r>
              <a:rPr lang="en-US" dirty="0" smtClean="0"/>
              <a:t>silicate and iron</a:t>
            </a:r>
          </a:p>
          <a:p>
            <a:pPr eaLnBrk="1" hangingPunct="1"/>
            <a:r>
              <a:rPr lang="en-US" dirty="0" smtClean="0"/>
              <a:t>The concentration of these is crucial in determining the </a:t>
            </a:r>
            <a:r>
              <a:rPr lang="en-US" dirty="0" smtClean="0">
                <a:solidFill>
                  <a:srgbClr val="FF3300"/>
                </a:solidFill>
              </a:rPr>
              <a:t>growth</a:t>
            </a:r>
            <a:r>
              <a:rPr lang="en-US" dirty="0" smtClean="0"/>
              <a:t> of marine microbes and the </a:t>
            </a:r>
            <a:r>
              <a:rPr lang="en-US" dirty="0" smtClean="0">
                <a:solidFill>
                  <a:srgbClr val="FF3300"/>
                </a:solidFill>
              </a:rPr>
              <a:t>net productivity</a:t>
            </a:r>
            <a:r>
              <a:rPr lang="en-US" dirty="0" smtClean="0"/>
              <a:t> of marine systems.</a:t>
            </a:r>
          </a:p>
          <a:p>
            <a:pPr marL="0" indent="0" eaLnBrk="1" hangingPunct="1">
              <a:buNone/>
            </a:pPr>
            <a:r>
              <a:rPr lang="en-US" b="1" dirty="0" smtClean="0"/>
              <a:t>4. Dissolved </a:t>
            </a:r>
            <a:r>
              <a:rPr lang="en-US" b="1" dirty="0" smtClean="0"/>
              <a:t>gases- </a:t>
            </a:r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r>
              <a:rPr lang="en-US" dirty="0" smtClean="0"/>
              <a:t>, CO</a:t>
            </a:r>
            <a:r>
              <a:rPr lang="en-US" baseline="-25000" dirty="0" smtClean="0"/>
              <a:t>2</a:t>
            </a:r>
            <a:r>
              <a:rPr lang="en-US" dirty="0" smtClean="0"/>
              <a:t>, H</a:t>
            </a:r>
            <a:r>
              <a:rPr lang="en-US" baseline="-25000" dirty="0" smtClean="0"/>
              <a:t>2</a:t>
            </a:r>
            <a:r>
              <a:rPr lang="en-US" dirty="0" smtClean="0"/>
              <a:t>S and NH</a:t>
            </a:r>
            <a:r>
              <a:rPr lang="en-US" baseline="-25000" dirty="0" smtClean="0"/>
              <a:t>3</a:t>
            </a:r>
          </a:p>
          <a:p>
            <a:pPr lvl="1"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4</a:t>
            </a:r>
            <a:r>
              <a:rPr lang="en-US" b="1" dirty="0" smtClean="0"/>
              <a:t>. Particulate/Dissolved </a:t>
            </a:r>
            <a:r>
              <a:rPr lang="en-US" b="1" dirty="0" smtClean="0"/>
              <a:t>organic matter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Particulate organic matter (POM) </a:t>
            </a:r>
            <a:r>
              <a:rPr lang="en-US" dirty="0" smtClean="0"/>
              <a:t>is always present in seawater, but in addition, varying quantities of organic compounds are present in solution.</a:t>
            </a:r>
          </a:p>
          <a:p>
            <a:r>
              <a:rPr lang="en-US" dirty="0" smtClean="0"/>
              <a:t>This is referred to as </a:t>
            </a:r>
            <a:r>
              <a:rPr lang="en-US" b="1" dirty="0" smtClean="0"/>
              <a:t>Dissolved organic </a:t>
            </a:r>
            <a:r>
              <a:rPr lang="en-US" b="1" dirty="0" smtClean="0"/>
              <a:t>matter (</a:t>
            </a:r>
            <a:r>
              <a:rPr lang="en-US" b="1" dirty="0" smtClean="0"/>
              <a:t>DOM)</a:t>
            </a:r>
            <a:r>
              <a:rPr lang="en-US" dirty="0" smtClean="0"/>
              <a:t>or Dissolved organic carbon(DOC). Generated by phytoplankton production</a:t>
            </a:r>
          </a:p>
          <a:p>
            <a:r>
              <a:rPr lang="en-US" dirty="0" smtClean="0"/>
              <a:t>Measures about 2 mg carbon </a:t>
            </a:r>
            <a:r>
              <a:rPr lang="en-US" dirty="0" smtClean="0"/>
              <a:t>/</a:t>
            </a:r>
            <a:r>
              <a:rPr lang="en-US" dirty="0" smtClean="0"/>
              <a:t>L </a:t>
            </a:r>
            <a:r>
              <a:rPr lang="en-US" dirty="0" smtClean="0"/>
              <a:t> </a:t>
            </a:r>
            <a:r>
              <a:rPr lang="en-US" dirty="0" smtClean="0"/>
              <a:t>but can be much higher….gives ocean water  a yellow colouration.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72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34143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Home work: Group Discussions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u="sng" dirty="0" smtClean="0"/>
              <a:t>Discussion </a:t>
            </a:r>
            <a:r>
              <a:rPr lang="en-US" b="1" u="sng" dirty="0"/>
              <a:t>Topics</a:t>
            </a:r>
            <a:br>
              <a:rPr lang="en-US" b="1" u="sng" dirty="0"/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b="1" dirty="0" smtClean="0"/>
              <a:t>Role of mangrove  ecosystems</a:t>
            </a:r>
            <a:r>
              <a:rPr lang="en-US" b="1" dirty="0" smtClean="0">
                <a:solidFill>
                  <a:srgbClr val="FF0000"/>
                </a:solidFill>
              </a:rPr>
              <a:t>√</a:t>
            </a:r>
          </a:p>
          <a:p>
            <a:pPr marL="0" indent="0">
              <a:buNone/>
            </a:pPr>
            <a:r>
              <a:rPr lang="en-US" b="1" dirty="0" smtClean="0"/>
              <a:t>2. Threats to marine ecosystems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√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3. Threats to </a:t>
            </a:r>
            <a:r>
              <a:rPr lang="en-US" b="1" u="sng" dirty="0" smtClean="0"/>
              <a:t>coral reef</a:t>
            </a:r>
            <a:r>
              <a:rPr lang="en-US" b="1" dirty="0" smtClean="0"/>
              <a:t> ecosystems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√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4. Effect of climate change </a:t>
            </a:r>
          </a:p>
          <a:p>
            <a:pPr marL="0" indent="0">
              <a:buNone/>
            </a:pPr>
            <a:r>
              <a:rPr lang="en-US" dirty="0" smtClean="0"/>
              <a:t>on marine ecosystems</a:t>
            </a:r>
          </a:p>
          <a:p>
            <a:pPr marL="0" indent="0">
              <a:buNone/>
            </a:pPr>
            <a:r>
              <a:rPr lang="en-US" dirty="0"/>
              <a:t>5</a:t>
            </a:r>
            <a:r>
              <a:rPr lang="en-US" dirty="0" smtClean="0"/>
              <a:t>. Ocean acidification and its</a:t>
            </a:r>
          </a:p>
          <a:p>
            <a:pPr marL="0" indent="0">
              <a:buNone/>
            </a:pPr>
            <a:r>
              <a:rPr lang="en-US" dirty="0" smtClean="0"/>
              <a:t> impact on marine life </a:t>
            </a:r>
          </a:p>
        </p:txBody>
      </p:sp>
      <p:sp>
        <p:nvSpPr>
          <p:cNvPr id="4" name="Right Brace 3"/>
          <p:cNvSpPr/>
          <p:nvPr/>
        </p:nvSpPr>
        <p:spPr>
          <a:xfrm>
            <a:off x="6286500" y="1719529"/>
            <a:ext cx="563880" cy="17526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0380" y="1903331"/>
            <a:ext cx="22479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For discussion on 04/11/2021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Right Brace 5"/>
          <p:cNvSpPr/>
          <p:nvPr/>
        </p:nvSpPr>
        <p:spPr>
          <a:xfrm>
            <a:off x="5105400" y="3733800"/>
            <a:ext cx="533400" cy="22098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41670" y="4667934"/>
            <a:ext cx="30975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For discussion on 11/11/2021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34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the end of this topic you should be able to describe the chemical characteristics of sea water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594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composition of sea water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Sea water is an extremely complex solution, its composition being determined by:</a:t>
            </a:r>
          </a:p>
          <a:p>
            <a:pPr lvl="1"/>
            <a:r>
              <a:rPr lang="en-US" dirty="0" smtClean="0"/>
              <a:t>an equilibrium between rates of addition and loss of solutes</a:t>
            </a:r>
          </a:p>
          <a:p>
            <a:pPr lvl="1"/>
            <a:r>
              <a:rPr lang="en-US" dirty="0" smtClean="0"/>
              <a:t>Evaporation </a:t>
            </a:r>
          </a:p>
          <a:p>
            <a:pPr lvl="1"/>
            <a:r>
              <a:rPr lang="en-US" dirty="0" smtClean="0"/>
              <a:t>Addition of fresh water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91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8AB6D7D-0548-46B4-B6A3-2AB2A30B9087}" type="datetime1">
              <a:rPr lang="en-GB" smtClean="0"/>
              <a:pPr/>
              <a:t>27/10/2021</a:t>
            </a:fld>
            <a:endParaRPr lang="nl-NL" smtClean="0"/>
          </a:p>
        </p:txBody>
      </p:sp>
      <p:sp>
        <p:nvSpPr>
          <p:cNvPr id="706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/>
              <a:t>SBT 418: Marine microbiology Introduction</a:t>
            </a:r>
          </a:p>
        </p:txBody>
      </p:sp>
      <p:sp>
        <p:nvSpPr>
          <p:cNvPr id="706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79D9E9-D896-4452-848C-B325711EC260}" type="slidenum">
              <a:rPr lang="nl-NL" smtClean="0"/>
              <a:pPr/>
              <a:t>4</a:t>
            </a:fld>
            <a:endParaRPr lang="nl-NL" smtClean="0"/>
          </a:p>
        </p:txBody>
      </p:sp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382000" cy="9906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sz="3200" b="1" dirty="0" smtClean="0"/>
              <a:t>Chemical and physical properties of sea </a:t>
            </a:r>
            <a:r>
              <a:rPr lang="en-US" sz="3200" b="1" dirty="0" smtClean="0"/>
              <a:t>water</a:t>
            </a:r>
            <a:br>
              <a:rPr lang="en-US" sz="3200" b="1" dirty="0" smtClean="0"/>
            </a:br>
            <a:r>
              <a:rPr lang="en-US" sz="3200" b="1" dirty="0" smtClean="0"/>
              <a:t>1. pH</a:t>
            </a:r>
            <a:endParaRPr lang="nl-NL" sz="3200" dirty="0" smtClean="0"/>
          </a:p>
        </p:txBody>
      </p:sp>
      <p:sp>
        <p:nvSpPr>
          <p:cNvPr id="706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964612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Sea water is slightly alkaline (pH 7.5 - 8.4). 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An aqueous solution of over 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80 solid elements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gases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dissolved organic substances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High pH reflects </a:t>
            </a:r>
            <a:r>
              <a:rPr lang="en-US" sz="2800" u="sng" dirty="0" smtClean="0">
                <a:latin typeface="Arial" pitchFamily="34" charset="0"/>
                <a:cs typeface="Arial" pitchFamily="34" charset="0"/>
              </a:rPr>
              <a:t>low carbon dioxide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concentrations, which means a high rate of photosynthesis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The concentration varies considerably according to geographic and physical factors.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If respiratory processes predominate, low oxygen and higher CO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conc. lowers the pH values.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What other factor is contributing to high CO</a:t>
            </a:r>
            <a:r>
              <a:rPr lang="en-US" sz="24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concentrations in the ocean?</a:t>
            </a:r>
          </a:p>
          <a:p>
            <a:pPr eaLnBrk="1" hangingPunct="1">
              <a:buFontTx/>
              <a:buNone/>
            </a:pPr>
            <a:r>
              <a:rPr lang="en-US" sz="2400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>
              <a:buFontTx/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nl-NL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"/>
            <a:ext cx="8229600" cy="1143000"/>
          </a:xfrm>
        </p:spPr>
        <p:txBody>
          <a:bodyPr/>
          <a:lstStyle/>
          <a:p>
            <a:r>
              <a:rPr lang="en-US" b="1" dirty="0" smtClean="0"/>
              <a:t>2. Salinity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839200" cy="2971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Salinity</a:t>
            </a:r>
            <a:r>
              <a:rPr lang="en-GB" dirty="0"/>
              <a:t> -Is the measure of all the salts in sea water and it  indicates the concentration of dissolved substances and is expressed as </a:t>
            </a:r>
            <a:r>
              <a:rPr lang="en-GB" dirty="0" smtClean="0"/>
              <a:t>(‰) parts per thousand.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Dissolved salts(g) in a kg of sea water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407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Sources of salts in the ocea</a:t>
            </a:r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Ocean water contains lots of different mineral salts: sodium, chloride, </a:t>
            </a:r>
            <a:r>
              <a:rPr lang="en-GB" dirty="0" smtClean="0"/>
              <a:t>sulphate, </a:t>
            </a:r>
            <a:r>
              <a:rPr lang="en-GB" dirty="0"/>
              <a:t>magnesium, calcium, potassium, bicarbonate and </a:t>
            </a:r>
            <a:r>
              <a:rPr lang="en-GB" dirty="0" smtClean="0"/>
              <a:t>bromide.</a:t>
            </a:r>
          </a:p>
          <a:p>
            <a:r>
              <a:rPr lang="en-GB" dirty="0" smtClean="0"/>
              <a:t>These </a:t>
            </a:r>
            <a:r>
              <a:rPr lang="en-GB" dirty="0"/>
              <a:t>salts enter the ocean through rivers, which pass over </a:t>
            </a:r>
            <a:r>
              <a:rPr lang="en-GB" u="sng" dirty="0"/>
              <a:t>rocks and soil</a:t>
            </a:r>
            <a:r>
              <a:rPr lang="en-GB" dirty="0"/>
              <a:t>, picking up salt along the way.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7635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maintains the salty state of sea water?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This salt builds up in the ocean because the only way water can leave the ocean is through evaporation. </a:t>
            </a:r>
            <a:endParaRPr lang="en-GB" dirty="0" smtClean="0"/>
          </a:p>
          <a:p>
            <a:r>
              <a:rPr lang="en-GB" dirty="0" smtClean="0"/>
              <a:t>And </a:t>
            </a:r>
            <a:r>
              <a:rPr lang="en-GB" dirty="0"/>
              <a:t>when the water evaporates it doesn't take the salt with it. </a:t>
            </a:r>
            <a:endParaRPr lang="en-GB" dirty="0" smtClean="0"/>
          </a:p>
          <a:p>
            <a:r>
              <a:rPr lang="en-GB" dirty="0" smtClean="0"/>
              <a:t>Hence water salinity is maintained and increases with evaporation.</a:t>
            </a:r>
          </a:p>
          <a:p>
            <a:r>
              <a:rPr lang="en-GB" dirty="0" smtClean="0"/>
              <a:t>So </a:t>
            </a:r>
            <a:r>
              <a:rPr lang="en-GB" dirty="0"/>
              <a:t>you end up with less water, and the same amount of salt, resulting in a pretty salty sea.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904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5668963"/>
          </a:xfrm>
        </p:spPr>
        <p:txBody>
          <a:bodyPr/>
          <a:lstStyle/>
          <a:p>
            <a:r>
              <a:rPr lang="en-GB" dirty="0"/>
              <a:t>The open ocean has a constant salinity in the range(34-37 ‰) with differences due to dilution by rainfall and evaporation</a:t>
            </a:r>
          </a:p>
          <a:p>
            <a:r>
              <a:rPr lang="en-GB" dirty="0"/>
              <a:t>High salinities are associated with low rainfall and rapid evaporation, especially where the circulation of water is relatively poor</a:t>
            </a:r>
            <a:r>
              <a:rPr lang="en-GB" dirty="0" smtClean="0"/>
              <a:t>.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Such conditions are found in the Sargasso sea area of the North Atlantic and in the South Atlantic off the east coast of Brazil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where the surface salinities are about 37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‰.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381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33400"/>
            <a:ext cx="8918739" cy="5740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4211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1499</TotalTime>
  <Words>768</Words>
  <Application>Microsoft Office PowerPoint</Application>
  <PresentationFormat>On-screen Show (4:3)</PresentationFormat>
  <Paragraphs>84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Topic 3</vt:lpstr>
      <vt:lpstr>Objectives</vt:lpstr>
      <vt:lpstr>The composition of sea water</vt:lpstr>
      <vt:lpstr>Chemical and physical properties of sea water 1. pH</vt:lpstr>
      <vt:lpstr>2. Salinity</vt:lpstr>
      <vt:lpstr>Sources of salts in the ocean</vt:lpstr>
      <vt:lpstr>What maintains the salty state of sea water?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4. Particulate/Dissolved organic matter</vt:lpstr>
      <vt:lpstr> Home work: Group Discussions Discussion Topics </vt:lpstr>
    </vt:vector>
  </TitlesOfParts>
  <Company>uon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and physical properties of sea water</dc:title>
  <dc:creator>cbps</dc:creator>
  <cp:lastModifiedBy>admin</cp:lastModifiedBy>
  <cp:revision>60</cp:revision>
  <dcterms:created xsi:type="dcterms:W3CDTF">2013-09-24T08:21:30Z</dcterms:created>
  <dcterms:modified xsi:type="dcterms:W3CDTF">2021-10-27T08:57:54Z</dcterms:modified>
</cp:coreProperties>
</file>