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5"/>
    <p:sldMasterId id="214748365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6858000" cx="9144000"/>
  <p:notesSz cx="6858000" cy="9144000"/>
  <p:embeddedFontLst>
    <p:embeddedFont>
      <p:font typeface="Roboto Slab"/>
      <p:regular r:id="rId22"/>
      <p:bold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Candara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ntony Wainaina Ndung'u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RobotoSlab-regular.fntdata"/><Relationship Id="rId21" Type="http://schemas.openxmlformats.org/officeDocument/2006/relationships/slide" Target="slides/slide14.xml"/><Relationship Id="rId24" Type="http://schemas.openxmlformats.org/officeDocument/2006/relationships/font" Target="fonts/Roboto-regular.fntdata"/><Relationship Id="rId23" Type="http://schemas.openxmlformats.org/officeDocument/2006/relationships/font" Target="fonts/RobotoSlab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Candara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Candara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andara-boldItalic.fntdata"/><Relationship Id="rId30" Type="http://schemas.openxmlformats.org/officeDocument/2006/relationships/font" Target="fonts/Candara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9-08T09:40:42.281">
    <p:pos x="212" y="3901"/>
    <p:text>There's no link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4400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914400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733a8efdc_0_6:notes"/>
          <p:cNvSpPr/>
          <p:nvPr>
            <p:ph idx="2" type="sldImg"/>
          </p:nvPr>
        </p:nvSpPr>
        <p:spPr>
          <a:xfrm>
            <a:off x="914400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733a8efd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8733a8efdc_0_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5e8965924_2_0:notes"/>
          <p:cNvSpPr/>
          <p:nvPr>
            <p:ph idx="2" type="sldImg"/>
          </p:nvPr>
        </p:nvSpPr>
        <p:spPr>
          <a:xfrm>
            <a:off x="914400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5e896592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85e8965924_2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5e8965924_3_26:notes"/>
          <p:cNvSpPr/>
          <p:nvPr>
            <p:ph idx="2" type="sldImg"/>
          </p:nvPr>
        </p:nvSpPr>
        <p:spPr>
          <a:xfrm>
            <a:off x="914400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5e8965924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85e8965924_3_2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605045e35_0_38:notes"/>
          <p:cNvSpPr/>
          <p:nvPr>
            <p:ph idx="2" type="sldImg"/>
          </p:nvPr>
        </p:nvSpPr>
        <p:spPr>
          <a:xfrm>
            <a:off x="914400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605045e3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9605045e35_0_3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605045e35_0_32:notes"/>
          <p:cNvSpPr/>
          <p:nvPr>
            <p:ph idx="2" type="sldImg"/>
          </p:nvPr>
        </p:nvSpPr>
        <p:spPr>
          <a:xfrm>
            <a:off x="914400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605045e3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9605045e35_0_3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beba4ff61_1_6:notes"/>
          <p:cNvSpPr/>
          <p:nvPr>
            <p:ph idx="2" type="sldImg"/>
          </p:nvPr>
        </p:nvSpPr>
        <p:spPr>
          <a:xfrm>
            <a:off x="914400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beba4ff6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g8beba4ff61_1_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06b3f8d88_2_0:notes"/>
          <p:cNvSpPr/>
          <p:nvPr>
            <p:ph idx="2" type="sldImg"/>
          </p:nvPr>
        </p:nvSpPr>
        <p:spPr>
          <a:xfrm>
            <a:off x="914400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06b3f8d8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806b3f8d88_2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06b3f8d88_0_0:notes"/>
          <p:cNvSpPr/>
          <p:nvPr>
            <p:ph idx="2" type="sldImg"/>
          </p:nvPr>
        </p:nvSpPr>
        <p:spPr>
          <a:xfrm>
            <a:off x="914400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06b3f8d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806b3f8d88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605045e35_0_25:notes"/>
          <p:cNvSpPr/>
          <p:nvPr>
            <p:ph idx="2" type="sldImg"/>
          </p:nvPr>
        </p:nvSpPr>
        <p:spPr>
          <a:xfrm>
            <a:off x="914400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605045e3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9605045e35_0_2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75a213d45_0_0:notes"/>
          <p:cNvSpPr/>
          <p:nvPr>
            <p:ph idx="2" type="sldImg"/>
          </p:nvPr>
        </p:nvSpPr>
        <p:spPr>
          <a:xfrm>
            <a:off x="914400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75a213d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975a213d45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06b3f8d88_0_6:notes"/>
          <p:cNvSpPr/>
          <p:nvPr>
            <p:ph idx="2" type="sldImg"/>
          </p:nvPr>
        </p:nvSpPr>
        <p:spPr>
          <a:xfrm>
            <a:off x="914400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06b3f8d8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806b3f8d88_0_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06b3f8d88_0_14:notes"/>
          <p:cNvSpPr/>
          <p:nvPr>
            <p:ph idx="2" type="sldImg"/>
          </p:nvPr>
        </p:nvSpPr>
        <p:spPr>
          <a:xfrm>
            <a:off x="914400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06b3f8d8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806b3f8d88_0_1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733a8efdc_0_0:notes"/>
          <p:cNvSpPr/>
          <p:nvPr>
            <p:ph idx="2" type="sldImg"/>
          </p:nvPr>
        </p:nvSpPr>
        <p:spPr>
          <a:xfrm>
            <a:off x="914400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733a8ef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8733a8efdc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ctrTitle"/>
          </p:nvPr>
        </p:nvSpPr>
        <p:spPr>
          <a:xfrm>
            <a:off x="685800" y="1600200"/>
            <a:ext cx="77724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1371600" y="3556001"/>
            <a:ext cx="64008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304800" y="6019800"/>
            <a:ext cx="868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/>
          <p:nvPr>
            <p:ph idx="1" type="body"/>
          </p:nvPr>
        </p:nvSpPr>
        <p:spPr>
          <a:xfrm>
            <a:off x="269875" y="2531850"/>
            <a:ext cx="8655000" cy="3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type="title"/>
          </p:nvPr>
        </p:nvSpPr>
        <p:spPr>
          <a:xfrm>
            <a:off x="228600" y="304800"/>
            <a:ext cx="75438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1" type="ftr"/>
          </p:nvPr>
        </p:nvSpPr>
        <p:spPr>
          <a:xfrm>
            <a:off x="269875" y="6172200"/>
            <a:ext cx="879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0.jpg"/><Relationship Id="rId3" Type="http://schemas.openxmlformats.org/officeDocument/2006/relationships/image" Target="../media/image6.jpg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28600" y="228600"/>
            <a:ext cx="8696400" cy="6035700"/>
          </a:xfrm>
          <a:prstGeom prst="roundRect">
            <a:avLst>
              <a:gd fmla="val 275" name="adj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228791" y="5181514"/>
            <a:ext cx="8722677" cy="1330287"/>
            <a:chOff x="-3905250" y="4294188"/>
            <a:chExt cx="13011152" cy="1892300"/>
          </a:xfrm>
        </p:grpSpPr>
        <p:sp>
          <p:nvSpPr>
            <p:cNvPr id="12" name="Google Shape;12;p1"/>
            <p:cNvSpPr/>
            <p:nvPr/>
          </p:nvSpPr>
          <p:spPr>
            <a:xfrm>
              <a:off x="4810682" y="4499677"/>
              <a:ext cx="4295220" cy="1016152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-308537" y="4319028"/>
              <a:ext cx="8280257" cy="1208092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3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015" y="4334834"/>
              <a:ext cx="8164235" cy="1101959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4157164" y="4316769"/>
              <a:ext cx="4939265" cy="925827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id="17" name="Google Shape;1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38600" y="304800"/>
            <a:ext cx="10668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>
            <p:ph type="title"/>
          </p:nvPr>
        </p:nvSpPr>
        <p:spPr>
          <a:xfrm>
            <a:off x="457200" y="338137"/>
            <a:ext cx="82296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" type="body"/>
          </p:nvPr>
        </p:nvSpPr>
        <p:spPr>
          <a:xfrm>
            <a:off x="871537" y="2674937"/>
            <a:ext cx="7408800" cy="3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304800" y="6019800"/>
            <a:ext cx="868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228600" y="228600"/>
            <a:ext cx="8696400" cy="2468700"/>
          </a:xfrm>
          <a:prstGeom prst="roundRect">
            <a:avLst>
              <a:gd fmla="val 726" name="adj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  <a:gs pos="100000">
                <a:srgbClr val="83D3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7" name="Google Shape;27;p3"/>
          <p:cNvGrpSpPr/>
          <p:nvPr/>
        </p:nvGrpSpPr>
        <p:grpSpPr>
          <a:xfrm>
            <a:off x="211098" y="1679489"/>
            <a:ext cx="8723434" cy="1330287"/>
            <a:chOff x="-3905251" y="4294188"/>
            <a:chExt cx="13027829" cy="1892300"/>
          </a:xfrm>
        </p:grpSpPr>
        <p:sp>
          <p:nvSpPr>
            <p:cNvPr id="28" name="Google Shape;28;p3"/>
            <p:cNvSpPr/>
            <p:nvPr/>
          </p:nvSpPr>
          <p:spPr>
            <a:xfrm>
              <a:off x="4810006" y="4499677"/>
              <a:ext cx="4295985" cy="1016152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308667" y="4319028"/>
              <a:ext cx="8279018" cy="1208092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3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286" y="4334834"/>
              <a:ext cx="8165213" cy="1101959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155651" y="4316769"/>
              <a:ext cx="4940860" cy="925827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id="33" name="Google Shape;33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72400" y="457200"/>
            <a:ext cx="8382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untain 17.JPG" id="34" name="Google Shape;3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untain 17.JPG" id="35" name="Google Shape;3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"/>
          <p:cNvSpPr txBox="1"/>
          <p:nvPr>
            <p:ph type="title"/>
          </p:nvPr>
        </p:nvSpPr>
        <p:spPr>
          <a:xfrm>
            <a:off x="1447800" y="338125"/>
            <a:ext cx="63246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3"/>
          <p:cNvSpPr txBox="1"/>
          <p:nvPr>
            <p:ph idx="1" type="body"/>
          </p:nvPr>
        </p:nvSpPr>
        <p:spPr>
          <a:xfrm>
            <a:off x="269875" y="2531850"/>
            <a:ext cx="8655000" cy="3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11" type="ftr"/>
          </p:nvPr>
        </p:nvSpPr>
        <p:spPr>
          <a:xfrm>
            <a:off x="269875" y="6172200"/>
            <a:ext cx="879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adsupport@uonbi.ac.ke" TargetMode="External"/><Relationship Id="rId4" Type="http://schemas.openxmlformats.org/officeDocument/2006/relationships/hyperlink" Target="mailto:Lst@Uonbi.ac.ke" TargetMode="External"/><Relationship Id="rId5" Type="http://schemas.openxmlformats.org/officeDocument/2006/relationships/hyperlink" Target="mailto:missupport@uonbi.ac.ke" TargetMode="External"/><Relationship Id="rId6" Type="http://schemas.openxmlformats.org/officeDocument/2006/relationships/hyperlink" Target="mailto:Helpdeskmain@uonbi.ac.ke" TargetMode="External"/><Relationship Id="rId7" Type="http://schemas.openxmlformats.org/officeDocument/2006/relationships/hyperlink" Target="mailto:Customercare@uonbi.ac.ke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adstudents.uonbi.ac.ke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hyperlink" Target="https://eclass.uonbi.ac.ke" TargetMode="External"/><Relationship Id="rId5" Type="http://schemas.openxmlformats.org/officeDocument/2006/relationships/hyperlink" Target="https://smis.uonbi.ac.ke" TargetMode="External"/><Relationship Id="rId6" Type="http://schemas.openxmlformats.org/officeDocument/2006/relationships/hyperlink" Target="http://www.uonbi.ac.k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/>
          <p:nvPr>
            <p:ph type="ctrTitle"/>
          </p:nvPr>
        </p:nvSpPr>
        <p:spPr>
          <a:xfrm>
            <a:off x="685800" y="1600200"/>
            <a:ext cx="7772400" cy="1779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Students’ Training on eclass</a:t>
            </a:r>
            <a:endParaRPr sz="2900"/>
          </a:p>
        </p:txBody>
      </p:sp>
      <p:sp>
        <p:nvSpPr>
          <p:cNvPr id="48" name="Google Shape;48;p5"/>
          <p:cNvSpPr txBox="1"/>
          <p:nvPr>
            <p:ph idx="1" type="subTitle"/>
          </p:nvPr>
        </p:nvSpPr>
        <p:spPr>
          <a:xfrm>
            <a:off x="1063250" y="3556000"/>
            <a:ext cx="6951900" cy="16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2500"/>
              <a:t>C</a:t>
            </a:r>
            <a:r>
              <a:rPr b="1" lang="en-US" sz="2600"/>
              <a:t>OLLEGE OF HEALTH SCIENCE </a:t>
            </a:r>
            <a:endParaRPr b="1"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2600"/>
              <a:t>&amp;</a:t>
            </a:r>
            <a:endParaRPr b="1"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2600"/>
              <a:t>ODEL CAMPUS</a:t>
            </a:r>
            <a:endParaRPr b="1"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9" name="Google Shape;49;p5"/>
          <p:cNvSpPr txBox="1"/>
          <p:nvPr/>
        </p:nvSpPr>
        <p:spPr>
          <a:xfrm>
            <a:off x="304800" y="6019800"/>
            <a:ext cx="868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ndara"/>
              <a:buNone/>
            </a:pPr>
            <a:r>
              <a:rPr b="1" i="0" lang="en-US" sz="14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University of Nairobi                                 ISO 9001:2015       </a:t>
            </a:r>
            <a:fld id="{00000000-1234-1234-1234-123412341234}" type="slidenum">
              <a:rPr b="1" i="0" lang="en-US" sz="14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r>
              <a:rPr b="1" i="0" lang="en-US" sz="14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	 Certified 		http://www.uonbi.ac.ke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>
            <p:ph idx="1" type="body"/>
          </p:nvPr>
        </p:nvSpPr>
        <p:spPr>
          <a:xfrm>
            <a:off x="244500" y="2363225"/>
            <a:ext cx="8655000" cy="430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Assignments uploaded on the LMS are </a:t>
            </a:r>
            <a:r>
              <a:rPr b="1" lang="en-US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Formative,</a:t>
            </a: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en-US"/>
              <a:t> are meant to test understanding of concept or application.They can be given at any time when Lecturer deems it necessary. The assignments Have </a:t>
            </a:r>
            <a:r>
              <a:rPr b="1" lang="en-US">
                <a:solidFill>
                  <a:srgbClr val="FF9900"/>
                </a:solidFill>
              </a:rPr>
              <a:t>deadline</a:t>
            </a:r>
            <a:r>
              <a:rPr lang="en-US"/>
              <a:t>,and needs to be graded by the Lecturer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/>
              <a:t>To submit assignment:</a:t>
            </a:r>
            <a:endParaRPr b="1"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You </a:t>
            </a:r>
            <a:r>
              <a:rPr b="1" lang="en-US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MUST</a:t>
            </a:r>
            <a:r>
              <a:rPr lang="en-US"/>
              <a:t> Be enrolled to a course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Go to dashboard and choose on the right assignment on the timeline tab.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access the “Assignment details”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click on ‘</a:t>
            </a:r>
            <a:r>
              <a:rPr b="1" lang="en-US"/>
              <a:t>Add Submission</a:t>
            </a:r>
            <a:r>
              <a:rPr lang="en-US"/>
              <a:t>’  and upload your files (Type)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Wait for Lecturer’s Grading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4"/>
          <p:cNvSpPr txBox="1"/>
          <p:nvPr>
            <p:ph type="title"/>
          </p:nvPr>
        </p:nvSpPr>
        <p:spPr>
          <a:xfrm>
            <a:off x="1518300" y="304800"/>
            <a:ext cx="6254100" cy="125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Submitting Assignments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type="title"/>
          </p:nvPr>
        </p:nvSpPr>
        <p:spPr>
          <a:xfrm>
            <a:off x="1479425" y="304800"/>
            <a:ext cx="6293100" cy="125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screenshot on how to submit  an assignment</a:t>
            </a:r>
            <a:endParaRPr sz="3400"/>
          </a:p>
        </p:txBody>
      </p:sp>
      <p:pic>
        <p:nvPicPr>
          <p:cNvPr id="129" name="Google Shape;12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25" y="1892000"/>
            <a:ext cx="8935351" cy="590175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/>
          <p:nvPr/>
        </p:nvSpPr>
        <p:spPr>
          <a:xfrm>
            <a:off x="1535525" y="2001350"/>
            <a:ext cx="903600" cy="4713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31" name="Google Shape;131;p15"/>
          <p:cNvCxnSpPr>
            <a:stCxn id="130" idx="3"/>
          </p:cNvCxnSpPr>
          <p:nvPr/>
        </p:nvCxnSpPr>
        <p:spPr>
          <a:xfrm>
            <a:off x="2439125" y="2237000"/>
            <a:ext cx="4978800" cy="25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15"/>
          <p:cNvSpPr txBox="1"/>
          <p:nvPr/>
        </p:nvSpPr>
        <p:spPr>
          <a:xfrm>
            <a:off x="7498225" y="2026750"/>
            <a:ext cx="995700" cy="4713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 1</a:t>
            </a:r>
            <a:endParaRPr b="1"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545800" y="3288950"/>
            <a:ext cx="785400" cy="3507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34" name="Google Shape;134;p15"/>
          <p:cNvCxnSpPr/>
          <p:nvPr/>
        </p:nvCxnSpPr>
        <p:spPr>
          <a:xfrm>
            <a:off x="1331125" y="3443225"/>
            <a:ext cx="5974500" cy="14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" name="Google Shape;135;p15"/>
          <p:cNvSpPr txBox="1"/>
          <p:nvPr/>
        </p:nvSpPr>
        <p:spPr>
          <a:xfrm>
            <a:off x="7375750" y="3288950"/>
            <a:ext cx="1220100" cy="471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Comic Sans MS"/>
                <a:ea typeface="Comic Sans MS"/>
                <a:cs typeface="Comic Sans MS"/>
                <a:sym typeface="Comic Sans MS"/>
              </a:rPr>
              <a:t>Step 2</a:t>
            </a:r>
            <a:endParaRPr b="1"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6057425" y="5897525"/>
            <a:ext cx="1248300" cy="4713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37" name="Google Shape;137;p15"/>
          <p:cNvCxnSpPr>
            <a:stCxn id="136" idx="3"/>
          </p:cNvCxnSpPr>
          <p:nvPr/>
        </p:nvCxnSpPr>
        <p:spPr>
          <a:xfrm flipH="1" rot="10800000">
            <a:off x="7305725" y="6121775"/>
            <a:ext cx="603000" cy="11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" name="Google Shape;138;p15"/>
          <p:cNvSpPr txBox="1"/>
          <p:nvPr/>
        </p:nvSpPr>
        <p:spPr>
          <a:xfrm>
            <a:off x="8048925" y="5897525"/>
            <a:ext cx="1095000" cy="4713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omic Sans MS"/>
                <a:ea typeface="Comic Sans MS"/>
                <a:cs typeface="Comic Sans MS"/>
                <a:sym typeface="Comic Sans MS"/>
              </a:rPr>
              <a:t>Step 3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544775" y="6507525"/>
            <a:ext cx="81624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Assignment can either be typed or scanned to upload</a:t>
            </a:r>
            <a:endParaRPr b="1" sz="170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>
            <p:ph type="title"/>
          </p:nvPr>
        </p:nvSpPr>
        <p:spPr>
          <a:xfrm>
            <a:off x="228600" y="304800"/>
            <a:ext cx="7543800" cy="125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4430575" y="6346300"/>
            <a:ext cx="1303200" cy="5118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47" name="Google Shape;147;p16"/>
          <p:cNvCxnSpPr>
            <a:stCxn id="146" idx="3"/>
          </p:cNvCxnSpPr>
          <p:nvPr/>
        </p:nvCxnSpPr>
        <p:spPr>
          <a:xfrm flipH="1" rot="10800000">
            <a:off x="5733775" y="6276100"/>
            <a:ext cx="842700" cy="326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613425"/>
            <a:ext cx="7960550" cy="540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/>
        </p:nvSpPr>
        <p:spPr>
          <a:xfrm>
            <a:off x="6632450" y="5182250"/>
            <a:ext cx="21738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add Submission if No attempts has been made or if correcting an already submitted Assignment</a:t>
            </a:r>
            <a:endParaRPr b="1" sz="170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4318400" y="6598750"/>
            <a:ext cx="1415400" cy="39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51" name="Google Shape;151;p16"/>
          <p:cNvCxnSpPr>
            <a:stCxn id="150" idx="3"/>
            <a:endCxn id="149" idx="1"/>
          </p:cNvCxnSpPr>
          <p:nvPr/>
        </p:nvCxnSpPr>
        <p:spPr>
          <a:xfrm flipH="1" rot="10800000">
            <a:off x="5733800" y="5944000"/>
            <a:ext cx="898800" cy="851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idx="1" type="body"/>
          </p:nvPr>
        </p:nvSpPr>
        <p:spPr>
          <a:xfrm>
            <a:off x="269875" y="2531850"/>
            <a:ext cx="8655000" cy="359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adsupport@uonbi.ac.ke</a:t>
            </a:r>
            <a:r>
              <a:rPr lang="en-US"/>
              <a:t>		</a:t>
            </a:r>
            <a:r>
              <a:rPr lang="en-US"/>
              <a:t>= Active Directory Related issues.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</a:t>
            </a:r>
            <a:r>
              <a:rPr lang="en-US" u="sng">
                <a:solidFill>
                  <a:schemeClr val="hlink"/>
                </a:solidFill>
                <a:hlinkClick r:id="rId4"/>
              </a:rPr>
              <a:t>st@Uonbi.ac.ke</a:t>
            </a:r>
            <a:r>
              <a:rPr lang="en-US"/>
              <a:t> 				= eclass related issues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missupport@uonbi.ac.ke</a:t>
            </a:r>
            <a:r>
              <a:rPr lang="en-US"/>
              <a:t>	=smis related issues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</a:t>
            </a:r>
            <a:r>
              <a:rPr lang="en-US" u="sng">
                <a:solidFill>
                  <a:schemeClr val="hlink"/>
                </a:solidFill>
                <a:hlinkClick r:id="rId6"/>
              </a:rPr>
              <a:t>elpdeskmain@uonbi.ac.ke</a:t>
            </a:r>
            <a:r>
              <a:rPr lang="en-US"/>
              <a:t> = General </a:t>
            </a:r>
            <a:r>
              <a:rPr lang="en-US"/>
              <a:t>queries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</a:t>
            </a:r>
            <a:r>
              <a:rPr lang="en-US" u="sng">
                <a:solidFill>
                  <a:schemeClr val="hlink"/>
                </a:solidFill>
                <a:hlinkClick r:id="rId7"/>
              </a:rPr>
              <a:t>ustomercare@uonbi.ac.ke</a:t>
            </a:r>
            <a:r>
              <a:rPr lang="en-US"/>
              <a:t>  = General Queries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/>
              <a:t>Call 020-491-000- for General Queries</a:t>
            </a:r>
            <a:endParaRPr b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58" name="Google Shape;158;p17"/>
          <p:cNvSpPr txBox="1"/>
          <p:nvPr>
            <p:ph type="title"/>
          </p:nvPr>
        </p:nvSpPr>
        <p:spPr>
          <a:xfrm>
            <a:off x="1613875" y="304800"/>
            <a:ext cx="6158400" cy="125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Contacts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1613875" y="304800"/>
            <a:ext cx="6158400" cy="125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End</a:t>
            </a:r>
            <a:endParaRPr/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4200" y="2689425"/>
            <a:ext cx="5622550" cy="37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idx="1" type="body"/>
          </p:nvPr>
        </p:nvSpPr>
        <p:spPr>
          <a:xfrm>
            <a:off x="269875" y="2531850"/>
            <a:ext cx="8655000" cy="405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000"/>
              <a:t>In this session we shall cover </a:t>
            </a:r>
            <a:r>
              <a:rPr b="1" lang="en-US" sz="2000"/>
              <a:t>the following:</a:t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2000"/>
              <a:buAutoNum type="arabicPeriod"/>
            </a:pPr>
            <a:r>
              <a:rPr b="1" lang="en-US" sz="2000">
                <a:solidFill>
                  <a:srgbClr val="FF0000"/>
                </a:solidFill>
              </a:rPr>
              <a:t>Setting up AD credentials </a:t>
            </a:r>
            <a:endParaRPr b="1" sz="2000">
              <a:solidFill>
                <a:srgbClr val="FF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AutoNum type="arabicPeriod"/>
            </a:pPr>
            <a:r>
              <a:rPr b="1" lang="en-US" sz="2000"/>
              <a:t>Accessing eclass though the web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n-US" sz="2000"/>
              <a:t>Accessing eclass using the App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n-US" sz="2000"/>
              <a:t>updating the eclass profile</a:t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AutoNum type="arabicPeriod"/>
            </a:pPr>
            <a:r>
              <a:rPr b="1" lang="en-US" sz="2000"/>
              <a:t>Navigation and Enrollment</a:t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AutoNum type="arabicPeriod"/>
            </a:pPr>
            <a:r>
              <a:rPr b="1" lang="en-US" sz="2000"/>
              <a:t>Accessing enrolled units &amp; Course Content</a:t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AutoNum type="arabicPeriod"/>
            </a:pPr>
            <a:r>
              <a:rPr b="1" lang="en-US" sz="2000"/>
              <a:t>Submitting assignments </a:t>
            </a:r>
            <a:endParaRPr b="1" sz="2000"/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1501675" y="304800"/>
            <a:ext cx="6270600" cy="125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Outline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/>
          <p:nvPr>
            <p:ph idx="1" type="body"/>
          </p:nvPr>
        </p:nvSpPr>
        <p:spPr>
          <a:xfrm>
            <a:off x="244500" y="2055025"/>
            <a:ext cx="8655000" cy="443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000"/>
              <a:t>AD </a:t>
            </a:r>
            <a:r>
              <a:rPr b="1" lang="en-US" sz="2000"/>
              <a:t>credentials</a:t>
            </a:r>
            <a:r>
              <a:rPr b="1" lang="en-US" sz="2000"/>
              <a:t> will be required to access eclass</a:t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to get eclass </a:t>
            </a:r>
            <a:r>
              <a:rPr b="1" lang="en-US" sz="20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credentials?:(</a:t>
            </a:r>
            <a:r>
              <a:rPr b="1" i="1" lang="en-US" sz="20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you are yet to acquire them)</a:t>
            </a:r>
            <a:endParaRPr b="1" i="1" sz="200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mic Sans MS"/>
              <a:buAutoNum type="arabicPeriod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Go to </a:t>
            </a:r>
            <a:r>
              <a:rPr b="1" i="1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adstudents.uonbi.ac.ke</a:t>
            </a:r>
            <a:r>
              <a:rPr b="1" i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1"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293E0"/>
              </a:buClr>
              <a:buSzPts val="2000"/>
              <a:buFont typeface="Comic Sans MS"/>
              <a:buAutoNum type="arabicPeriod"/>
            </a:pPr>
            <a:r>
              <a:rPr b="1" i="1" lang="en-US" sz="2000">
                <a:solidFill>
                  <a:srgbClr val="0293E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Click on the link Forgotten/Expired Password</a:t>
            </a:r>
            <a:endParaRPr b="1" i="1" sz="2000">
              <a:solidFill>
                <a:srgbClr val="0293E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293E0"/>
              </a:buClr>
              <a:buSzPts val="2000"/>
              <a:buFont typeface="Comic Sans MS"/>
              <a:buAutoNum type="arabicPeriod"/>
            </a:pPr>
            <a:r>
              <a:rPr b="1" i="1" lang="en-US" sz="2000">
                <a:solidFill>
                  <a:srgbClr val="0293E0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 your regno without forward slash(/) e.g L50123452020</a:t>
            </a:r>
            <a:endParaRPr b="1" i="1" sz="2000">
              <a:solidFill>
                <a:srgbClr val="0293E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293E0"/>
              </a:buClr>
              <a:buSzPts val="2000"/>
              <a:buFont typeface="Comic Sans MS"/>
              <a:buAutoNum type="arabicPeriod"/>
            </a:pPr>
            <a:r>
              <a:rPr b="1" i="1" lang="en-US" sz="2000">
                <a:solidFill>
                  <a:srgbClr val="0293E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click </a:t>
            </a:r>
            <a:r>
              <a:rPr b="1" i="1" lang="en-US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search button</a:t>
            </a:r>
            <a:r>
              <a:rPr b="1" i="1" lang="en-US" sz="2000">
                <a:solidFill>
                  <a:srgbClr val="0293E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i="1" sz="2000">
              <a:solidFill>
                <a:srgbClr val="0293E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293E0"/>
              </a:buClr>
              <a:buSzPts val="2000"/>
              <a:buFont typeface="Comic Sans MS"/>
              <a:buAutoNum type="arabicPeriod"/>
            </a:pPr>
            <a:r>
              <a:rPr b="1" i="1" lang="en-US" sz="2000">
                <a:solidFill>
                  <a:srgbClr val="0293E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Re-Type your Reg.No again and click on </a:t>
            </a:r>
            <a:r>
              <a:rPr b="1" i="1" lang="en-US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check answer</a:t>
            </a:r>
            <a:endParaRPr b="1" i="1" sz="2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293E0"/>
              </a:buClr>
              <a:buSzPts val="2000"/>
              <a:buFont typeface="Comic Sans MS"/>
              <a:buAutoNum type="arabicPeriod"/>
            </a:pPr>
            <a:r>
              <a:rPr b="1" i="1" lang="en-US" sz="2000">
                <a:solidFill>
                  <a:srgbClr val="0293E0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 in a new </a:t>
            </a:r>
            <a:r>
              <a:rPr b="1" i="1" lang="en-US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password</a:t>
            </a:r>
            <a:r>
              <a:rPr b="1" i="1" lang="en-US" sz="2000">
                <a:solidFill>
                  <a:srgbClr val="0293E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b="1" i="1" lang="en-US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confirm</a:t>
            </a:r>
            <a:r>
              <a:rPr b="1" i="1" lang="en-US" sz="2000">
                <a:solidFill>
                  <a:srgbClr val="0293E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1" i="1" sz="2000">
              <a:solidFill>
                <a:srgbClr val="0293E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293E0"/>
              </a:buClr>
              <a:buSzPts val="2000"/>
              <a:buFont typeface="Comic Sans MS"/>
              <a:buAutoNum type="arabicPeriod"/>
            </a:pPr>
            <a:r>
              <a:rPr b="1" i="1" lang="en-US" sz="2000">
                <a:solidFill>
                  <a:srgbClr val="0293E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Click on the button Change Password.</a:t>
            </a:r>
            <a:endParaRPr b="1" i="1" sz="2000">
              <a:solidFill>
                <a:srgbClr val="0293E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en-US" sz="2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next after activating account?</a:t>
            </a:r>
            <a:endParaRPr b="1" i="1" sz="26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" name="Google Shape;63;p7"/>
          <p:cNvSpPr txBox="1"/>
          <p:nvPr>
            <p:ph type="title"/>
          </p:nvPr>
        </p:nvSpPr>
        <p:spPr>
          <a:xfrm>
            <a:off x="1501675" y="304800"/>
            <a:ext cx="6270600" cy="125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Setting up of active directory (AD) </a:t>
            </a:r>
            <a:r>
              <a:rPr lang="en-US" sz="3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Credentials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/>
          <p:nvPr>
            <p:ph idx="1" type="body"/>
          </p:nvPr>
        </p:nvSpPr>
        <p:spPr>
          <a:xfrm>
            <a:off x="224100" y="2396175"/>
            <a:ext cx="8695800" cy="425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AutoNum type="arabicPeriod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Go to url: </a:t>
            </a:r>
            <a:r>
              <a:rPr lang="en-US" sz="2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https://eclass.uonbi.ac.ke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(or)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AutoNum type="arabicPeriod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Login to </a:t>
            </a:r>
            <a:r>
              <a:rPr lang="en-US" sz="2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https://smis.uonbi.ac.ke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,Go to My profile,then click on </a:t>
            </a:r>
            <a:r>
              <a:rPr lang="en-US" sz="2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eclass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link (or)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AutoNum type="arabicPeriod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Go to </a:t>
            </a:r>
            <a:r>
              <a:rPr b="1" lang="en-US" sz="2100" u="sng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www.uonbi.ac.ke</a:t>
            </a:r>
            <a:endParaRPr b="1" sz="21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AutoNum type="romanLcPeriod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Scroll down on University of Nairobi Website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3619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AutoNum type="romanLcPeriod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Under </a:t>
            </a:r>
            <a:r>
              <a:rPr b="1" lang="en-US" sz="21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students’ resources,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select </a:t>
            </a:r>
            <a:r>
              <a:rPr b="1" lang="en-US" sz="21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eclass</a:t>
            </a:r>
            <a:endParaRPr b="1" sz="21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AutoNum type="romanLcPeriod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Login using your registration Number in the format L501234562019 ( without forward slashes ‘</a:t>
            </a:r>
            <a:r>
              <a:rPr b="1" lang="en-US" sz="21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’ and no space)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3619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AutoNum type="romanLcPeriod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Input password as set in the </a:t>
            </a:r>
            <a:r>
              <a:rPr b="1" lang="en-US" sz="21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AD PORTAL 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(adstudents.uonbi.ac.ke)</a:t>
            </a:r>
            <a:endParaRPr sz="21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1690700" y="304800"/>
            <a:ext cx="6081600" cy="125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lt1"/>
                </a:solidFill>
              </a:rPr>
              <a:t>Accessing eclass through the web</a:t>
            </a:r>
            <a:endParaRPr sz="3700">
              <a:solidFill>
                <a:schemeClr val="lt1"/>
              </a:solidFill>
            </a:endParaRPr>
          </a:p>
        </p:txBody>
      </p:sp>
      <p:sp>
        <p:nvSpPr>
          <p:cNvPr id="71" name="Google Shape;71;p8"/>
          <p:cNvSpPr txBox="1"/>
          <p:nvPr/>
        </p:nvSpPr>
        <p:spPr>
          <a:xfrm>
            <a:off x="337825" y="6194350"/>
            <a:ext cx="85302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it is first time login,</a:t>
            </a:r>
            <a:r>
              <a:rPr b="1" lang="en-US" sz="22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Update on your Profile and click save</a:t>
            </a:r>
            <a:endParaRPr b="1" sz="120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idx="1" type="body"/>
          </p:nvPr>
        </p:nvSpPr>
        <p:spPr>
          <a:xfrm>
            <a:off x="269875" y="2531850"/>
            <a:ext cx="5282100" cy="359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Go to playstore/apple store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Download and install the Moodle Mobile App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Open the app and enter the url (https://eclass.uonbi.ac.ke) and click next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Proceed to login in using your AD </a:t>
            </a:r>
            <a:r>
              <a:rPr lang="en-US"/>
              <a:t>Credentials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note: use the same method to install camera scanner app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 txBox="1"/>
          <p:nvPr>
            <p:ph type="title"/>
          </p:nvPr>
        </p:nvSpPr>
        <p:spPr>
          <a:xfrm>
            <a:off x="1498600" y="304800"/>
            <a:ext cx="6273900" cy="125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lt1"/>
                </a:solidFill>
              </a:rPr>
              <a:t>Accessing eclass through the Mobile APP</a:t>
            </a:r>
            <a:endParaRPr/>
          </a:p>
        </p:txBody>
      </p:sp>
      <p:pic>
        <p:nvPicPr>
          <p:cNvPr id="79" name="Google Shape;7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575" y="315045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idx="1" type="body"/>
          </p:nvPr>
        </p:nvSpPr>
        <p:spPr>
          <a:xfrm>
            <a:off x="269875" y="2531850"/>
            <a:ext cx="8439000" cy="359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300"/>
              <a:t>Once you login to eclass, Ensure you Update your eclass profile;</a:t>
            </a:r>
            <a:endParaRPr b="1" sz="2300"/>
          </a:p>
          <a:p>
            <a:pPr indent="-336550" lvl="0" marL="457200" rtl="0" algn="l">
              <a:spcBef>
                <a:spcPts val="36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2300"/>
              <a:t>basically your Names and </a:t>
            </a:r>
            <a:r>
              <a:rPr lang="en-US" sz="2300">
                <a:solidFill>
                  <a:srgbClr val="FF0000"/>
                </a:solidFill>
              </a:rPr>
              <a:t>UoN email</a:t>
            </a:r>
            <a:r>
              <a:rPr lang="en-US" sz="2300"/>
              <a:t> and click on update profile</a:t>
            </a:r>
            <a:endParaRPr sz="23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2300"/>
              <a:t>Access the activation Link sent to your Email and click on it</a:t>
            </a:r>
            <a:endParaRPr sz="23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2300"/>
              <a:t>Once you confirm the activation Link,[you will be redirected to eclass], click update profile and your account will be ready.</a:t>
            </a:r>
            <a:endParaRPr sz="2300"/>
          </a:p>
        </p:txBody>
      </p:sp>
      <p:sp>
        <p:nvSpPr>
          <p:cNvPr id="86" name="Google Shape;86;p10"/>
          <p:cNvSpPr txBox="1"/>
          <p:nvPr>
            <p:ph type="title"/>
          </p:nvPr>
        </p:nvSpPr>
        <p:spPr>
          <a:xfrm>
            <a:off x="1636000" y="304800"/>
            <a:ext cx="6136500" cy="125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eclass profile Update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242675" y="1728225"/>
            <a:ext cx="5098200" cy="442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Once you are logged in, ensure  to enrol to a course (s) which you are undertaking in a semester:(</a:t>
            </a:r>
            <a:r>
              <a:rPr lang="en-US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you enrol?</a:t>
            </a:r>
            <a:r>
              <a:rPr lang="en-US"/>
              <a:t>)</a:t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US"/>
              <a:t>once you are logged (for the first time)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US"/>
              <a:t>go to search and type course code with space e.g </a:t>
            </a:r>
            <a:r>
              <a:rPr b="1" lang="en-US">
                <a:solidFill>
                  <a:srgbClr val="FF9900"/>
                </a:solidFill>
              </a:rPr>
              <a:t>LPM208 &amp; </a:t>
            </a:r>
            <a:r>
              <a:rPr b="1" lang="en-US">
                <a:solidFill>
                  <a:srgbClr val="FF0000"/>
                </a:solidFill>
              </a:rPr>
              <a:t>Click search</a:t>
            </a:r>
            <a:endParaRPr b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US"/>
              <a:t>O</a:t>
            </a:r>
            <a:r>
              <a:rPr b="1" lang="en-US"/>
              <a:t>n the result page ,click the Unit title then locate and click on “</a:t>
            </a:r>
            <a:r>
              <a:rPr b="1" lang="en-US">
                <a:solidFill>
                  <a:srgbClr val="FF0000"/>
                </a:solidFill>
              </a:rPr>
              <a:t>E</a:t>
            </a:r>
            <a:r>
              <a:rPr b="1" lang="en-US">
                <a:solidFill>
                  <a:srgbClr val="FF0000"/>
                </a:solidFill>
              </a:rPr>
              <a:t>nrol </a:t>
            </a:r>
            <a:r>
              <a:rPr b="1" lang="en-US">
                <a:solidFill>
                  <a:srgbClr val="FF0000"/>
                </a:solidFill>
              </a:rPr>
              <a:t>Me</a:t>
            </a:r>
            <a:r>
              <a:rPr b="1" lang="en-US">
                <a:solidFill>
                  <a:srgbClr val="FF9900"/>
                </a:solidFill>
              </a:rPr>
              <a:t>” </a:t>
            </a:r>
            <a:r>
              <a:rPr b="1" lang="en-US">
                <a:solidFill>
                  <a:srgbClr val="2A68AF"/>
                </a:solidFill>
              </a:rPr>
              <a:t>Button</a:t>
            </a:r>
            <a:endParaRPr b="1">
              <a:solidFill>
                <a:srgbClr val="2A68AF"/>
              </a:solidFill>
            </a:endParaRPr>
          </a:p>
        </p:txBody>
      </p:sp>
      <p:pic>
        <p:nvPicPr>
          <p:cNvPr id="93" name="Google Shape;9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0300" y="2933800"/>
            <a:ext cx="3723700" cy="14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"/>
          <p:cNvSpPr txBox="1"/>
          <p:nvPr>
            <p:ph type="title"/>
          </p:nvPr>
        </p:nvSpPr>
        <p:spPr>
          <a:xfrm>
            <a:off x="1476125" y="304800"/>
            <a:ext cx="6296400" cy="125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Enrolling to a course</a:t>
            </a:r>
            <a:endParaRPr/>
          </a:p>
        </p:txBody>
      </p:sp>
      <p:sp>
        <p:nvSpPr>
          <p:cNvPr id="95" name="Google Shape;95;p11"/>
          <p:cNvSpPr txBox="1"/>
          <p:nvPr/>
        </p:nvSpPr>
        <p:spPr>
          <a:xfrm>
            <a:off x="76175" y="6149950"/>
            <a:ext cx="91440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Repeat the steps 2 and 3 on the subsequent units that you are undertaking in a semester</a:t>
            </a:r>
            <a:endParaRPr b="1" i="1"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idx="1" type="body"/>
          </p:nvPr>
        </p:nvSpPr>
        <p:spPr>
          <a:xfrm>
            <a:off x="323750" y="2376225"/>
            <a:ext cx="3963000" cy="375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000"/>
              <a:t>when still logged in:</a:t>
            </a:r>
            <a:endParaRPr b="1" sz="2000"/>
          </a:p>
          <a:p>
            <a:pPr indent="-317500" lvl="0" marL="457200" rtl="0" algn="l">
              <a:spcBef>
                <a:spcPts val="36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US" sz="2000"/>
              <a:t>Go to “My Courses” Tab and click the course code (</a:t>
            </a:r>
            <a:r>
              <a:rPr b="1" lang="en-US" sz="2000">
                <a:solidFill>
                  <a:srgbClr val="FF0000"/>
                </a:solidFill>
              </a:rPr>
              <a:t>or</a:t>
            </a:r>
            <a:r>
              <a:rPr b="1" lang="en-US" sz="2000"/>
              <a:t>)</a:t>
            </a:r>
            <a:endParaRPr b="1" sz="2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US" sz="2000"/>
              <a:t>Click on </a:t>
            </a:r>
            <a:r>
              <a:rPr b="1" lang="en-US" sz="2000">
                <a:solidFill>
                  <a:srgbClr val="FF9900"/>
                </a:solidFill>
              </a:rPr>
              <a:t>Dashboard</a:t>
            </a:r>
            <a:endParaRPr b="1" sz="2000">
              <a:solidFill>
                <a:srgbClr val="FF99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US" sz="2000"/>
              <a:t>while in Dashboard,select</a:t>
            </a:r>
            <a:r>
              <a:rPr b="1" lang="en-US" sz="2000"/>
              <a:t> Menu Item, </a:t>
            </a:r>
            <a:r>
              <a:rPr b="1" lang="en-US" sz="2000">
                <a:solidFill>
                  <a:srgbClr val="FF0000"/>
                </a:solidFill>
              </a:rPr>
              <a:t>“Courses”</a:t>
            </a:r>
            <a:endParaRPr b="1" sz="2000">
              <a:solidFill>
                <a:srgbClr val="FF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A68AF"/>
              </a:buClr>
              <a:buSzPts val="1400"/>
              <a:buAutoNum type="alphaLcPeriod"/>
            </a:pPr>
            <a:r>
              <a:rPr b="1" lang="en-US" sz="2000">
                <a:solidFill>
                  <a:srgbClr val="2A68AF"/>
                </a:solidFill>
              </a:rPr>
              <a:t>Courses,you find a list of units you are undertaking</a:t>
            </a:r>
            <a:endParaRPr b="1" sz="2000">
              <a:solidFill>
                <a:srgbClr val="2A68A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A68AF"/>
              </a:buClr>
              <a:buSzPts val="1400"/>
              <a:buAutoNum type="alphaLcPeriod"/>
            </a:pPr>
            <a:r>
              <a:rPr b="1" lang="en-US" sz="2000">
                <a:solidFill>
                  <a:srgbClr val="2A68AF"/>
                </a:solidFill>
              </a:rPr>
              <a:t>under timeline(you access upcoming assignments and Exams</a:t>
            </a:r>
            <a:endParaRPr b="1" sz="2000">
              <a:solidFill>
                <a:srgbClr val="2A68AF"/>
              </a:solidFill>
            </a:endParaRPr>
          </a:p>
        </p:txBody>
      </p:sp>
      <p:sp>
        <p:nvSpPr>
          <p:cNvPr id="102" name="Google Shape;102;p12"/>
          <p:cNvSpPr txBox="1"/>
          <p:nvPr>
            <p:ph type="title"/>
          </p:nvPr>
        </p:nvSpPr>
        <p:spPr>
          <a:xfrm>
            <a:off x="1448025" y="304800"/>
            <a:ext cx="6324300" cy="125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F</a:t>
            </a:r>
            <a:r>
              <a:rPr lang="en-US" sz="4200"/>
              <a:t>inding a list of enrolled Course Units</a:t>
            </a:r>
            <a:endParaRPr sz="4200"/>
          </a:p>
        </p:txBody>
      </p:sp>
      <p:pic>
        <p:nvPicPr>
          <p:cNvPr id="103" name="Google Shape;10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325" y="2896199"/>
            <a:ext cx="4436875" cy="27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>
            <p:ph idx="1" type="body"/>
          </p:nvPr>
        </p:nvSpPr>
        <p:spPr>
          <a:xfrm>
            <a:off x="269875" y="2531850"/>
            <a:ext cx="8485800" cy="306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Variety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of course formats are uploaded for the course,some can be </a:t>
            </a:r>
            <a:r>
              <a:rPr b="1" lang="en-US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downloaded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offline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purposes while some like </a:t>
            </a:r>
            <a:r>
              <a:rPr b="1" lang="en-US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e-modules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cannot be downloaded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Font typeface="Arial"/>
              <a:buChar char="*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Powerpoints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*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Pdfs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*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Word documents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*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Videos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*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e-books			(</a:t>
            </a:r>
            <a:r>
              <a:rPr b="1" i="1" lang="en-US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cannot be downloaded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)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3"/>
          <p:cNvSpPr txBox="1"/>
          <p:nvPr>
            <p:ph type="title"/>
          </p:nvPr>
        </p:nvSpPr>
        <p:spPr>
          <a:xfrm>
            <a:off x="1476125" y="304800"/>
            <a:ext cx="6296400" cy="125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Interacting with Course Materials</a:t>
            </a:r>
            <a:endParaRPr/>
          </a:p>
        </p:txBody>
      </p:sp>
      <p:grpSp>
        <p:nvGrpSpPr>
          <p:cNvPr id="111" name="Google Shape;111;p13"/>
          <p:cNvGrpSpPr/>
          <p:nvPr/>
        </p:nvGrpSpPr>
        <p:grpSpPr>
          <a:xfrm>
            <a:off x="2783050" y="3641025"/>
            <a:ext cx="281100" cy="1054102"/>
            <a:chOff x="2783050" y="3641025"/>
            <a:chExt cx="281100" cy="1054102"/>
          </a:xfrm>
        </p:grpSpPr>
        <p:cxnSp>
          <p:nvCxnSpPr>
            <p:cNvPr id="112" name="Google Shape;112;p13"/>
            <p:cNvCxnSpPr/>
            <p:nvPr/>
          </p:nvCxnSpPr>
          <p:spPr>
            <a:xfrm rot="-5400000">
              <a:off x="2424675" y="4055677"/>
              <a:ext cx="1026000" cy="252900"/>
            </a:xfrm>
            <a:prstGeom prst="bentConnector3">
              <a:avLst>
                <a:gd fmla="val -2741" name="adj1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13"/>
            <p:cNvCxnSpPr/>
            <p:nvPr/>
          </p:nvCxnSpPr>
          <p:spPr>
            <a:xfrm flipH="1">
              <a:off x="2783050" y="3641025"/>
              <a:ext cx="281100" cy="1410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4" name="Google Shape;114;p13"/>
          <p:cNvSpPr txBox="1"/>
          <p:nvPr/>
        </p:nvSpPr>
        <p:spPr>
          <a:xfrm>
            <a:off x="3260900" y="3823700"/>
            <a:ext cx="25716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(Can be downloaded)</a:t>
            </a:r>
            <a:endParaRPr b="1" sz="180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689150" y="5945750"/>
            <a:ext cx="79260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Missing content,please contact your online tutor</a:t>
            </a:r>
            <a:endParaRPr b="1" sz="200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Waveform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Waveform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