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" panose="020B0604020202020204" charset="0"/>
      <p:regular r:id="rId15"/>
      <p:bold r:id="rId16"/>
      <p:italic r:id="rId17"/>
      <p:boldItalic r:id="rId18"/>
    </p:embeddedFont>
    <p:embeddedFont>
      <p:font typeface="Lato" panose="020B0604020202020204" charset="0"/>
      <p:regular r:id="rId19"/>
      <p:bold r:id="rId20"/>
      <p:italic r:id="rId21"/>
      <p:boldItalic r:id="rId22"/>
    </p:embeddedFont>
    <p:embeddedFont>
      <p:font typeface="Comic Sans MS" panose="030F0702030302020204" pitchFamily="66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3C8735-51CC-4027-B436-DEED788DA2E9}">
  <a:tblStyle styleId="{0A3C8735-51CC-4027-B436-DEED788DA2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ed0783e3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ed0783e3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ed0783e3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ed0783e3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ed0783e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ed0783e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d0783e32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d0783e32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ed0783e32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ed0783e32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ed0783e32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ed0783e32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1900190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1900190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d0783e3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ed0783e32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ed0783e3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ed0783e32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a9fba8c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a9fba8c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1a9fba8c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1a9fba8cc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st@uonbi.ac.k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eclass Student Self-Guide </a:t>
            </a:r>
            <a:endParaRPr sz="500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25"/>
            <a:ext cx="75153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By 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Dr Naomi Mwangi 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Senior Lecturer &amp; Coordinator, e-Learning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 Supported by Sam Kariuki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 available on platform</a:t>
            </a:r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Short pdfs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Videos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Power points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SCORM  packages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hitches expected</a:t>
            </a:r>
            <a:endParaRPr/>
          </a:p>
        </p:txBody>
      </p:sp>
      <p:graphicFrame>
        <p:nvGraphicFramePr>
          <p:cNvPr id="130" name="Google Shape;130;p23"/>
          <p:cNvGraphicFramePr/>
          <p:nvPr/>
        </p:nvGraphicFramePr>
        <p:xfrm>
          <a:off x="328775" y="1941375"/>
          <a:ext cx="8664800" cy="2756750"/>
        </p:xfrm>
        <a:graphic>
          <a:graphicData uri="http://schemas.openxmlformats.org/drawingml/2006/table">
            <a:tbl>
              <a:tblPr>
                <a:noFill/>
                <a:tableStyleId>{0A3C8735-51CC-4027-B436-DEED788DA2E9}</a:tableStyleId>
              </a:tblPr>
              <a:tblGrid>
                <a:gridCol w="431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How/Where to solve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Login issues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email 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Lst@uonbi.ac.ke</a:t>
                      </a: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/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helpdeskmain@uonbi.ac.ke</a:t>
                      </a:r>
                      <a:endParaRPr b="1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Unable to access available study materials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Lst@uonbi.ac.ke</a:t>
                      </a:r>
                      <a:endParaRPr b="1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Difficulties in Navigation 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please see attached guide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Student specific issues e.g connections,browser incompatibilities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Email Lst@uonbi.ac.ke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student support</a:t>
            </a:r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email: </a:t>
            </a:r>
            <a:r>
              <a:rPr lang="en" sz="2400" b="1" u="sng">
                <a:solidFill>
                  <a:schemeClr val="hlink"/>
                </a:solidFill>
                <a:hlinkClick r:id="rId3"/>
              </a:rPr>
              <a:t>lst@uonbi.ac.k</a:t>
            </a:r>
            <a:r>
              <a:rPr lang="en" sz="2400" b="1" u="sng">
                <a:solidFill>
                  <a:schemeClr val="accent5"/>
                </a:solidFill>
              </a:rPr>
              <a:t>e</a:t>
            </a:r>
            <a:endParaRPr sz="2400" b="1" u="sng">
              <a:solidFill>
                <a:schemeClr val="accent5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chemeClr val="accent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/>
              <a:t>         </a:t>
            </a:r>
            <a:endParaRPr sz="2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727652" y="80613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 of the Presentation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3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main objec</a:t>
            </a:r>
            <a:r>
              <a:rPr lang="en"/>
              <a:t>ti</a:t>
            </a:r>
            <a:r>
              <a:rPr lang="en" sz="1800"/>
              <a:t>ve  of this brief presentation is to guide you on:</a:t>
            </a:r>
            <a:endParaRPr sz="18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Login to </a:t>
            </a:r>
            <a:r>
              <a:rPr lang="en" b="1">
                <a:solidFill>
                  <a:schemeClr val="accent3"/>
                </a:solidFill>
              </a:rPr>
              <a:t>e</a:t>
            </a:r>
            <a:r>
              <a:rPr lang="en" sz="1800" b="1">
                <a:solidFill>
                  <a:schemeClr val="accent3"/>
                </a:solidFill>
              </a:rPr>
              <a:t>class</a:t>
            </a:r>
            <a:r>
              <a:rPr lang="en" b="1">
                <a:solidFill>
                  <a:schemeClr val="accent3"/>
                </a:solidFill>
              </a:rPr>
              <a:t>.uonbi.ac.ke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navigate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access course Materials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submit an assignment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e-class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0580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800" dirty="0"/>
              <a:t>e-class is the name given  to </a:t>
            </a:r>
            <a:r>
              <a:rPr lang="en" sz="1800" b="1" dirty="0"/>
              <a:t>UoN  LMS</a:t>
            </a:r>
            <a:r>
              <a:rPr lang="en" sz="1800" dirty="0"/>
              <a:t> (Learning Management System)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It </a:t>
            </a:r>
            <a:r>
              <a:rPr lang="en" sz="1800" dirty="0"/>
              <a:t>is </a:t>
            </a:r>
            <a:r>
              <a:rPr lang="en" dirty="0" smtClean="0"/>
              <a:t>the</a:t>
            </a:r>
            <a:r>
              <a:rPr lang="en" sz="1800" dirty="0" smtClean="0"/>
              <a:t> </a:t>
            </a:r>
            <a:r>
              <a:rPr lang="en" sz="1800" dirty="0"/>
              <a:t>e-</a:t>
            </a:r>
            <a:r>
              <a:rPr lang="en" dirty="0"/>
              <a:t>l</a:t>
            </a:r>
            <a:r>
              <a:rPr lang="en" sz="1800" dirty="0"/>
              <a:t>earning portal that facilitates learning </a:t>
            </a:r>
            <a:r>
              <a:rPr lang="en" dirty="0"/>
              <a:t>p</a:t>
            </a:r>
            <a:r>
              <a:rPr lang="en" sz="1800" dirty="0"/>
              <a:t>rocess electronically in the ODeL mode of study.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It is the platform where learning materials are uploaded and where tutors and learners can interact asynchronously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access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71900" y="1991132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Eclass can be accessed in two ways: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Through the web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Through the moodle mobile app</a:t>
            </a:r>
            <a:endParaRPr b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18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access eclass through the web 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365800" cy="31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Go to url :  </a:t>
            </a:r>
            <a:r>
              <a:rPr lang="en" sz="2400" b="1">
                <a:solidFill>
                  <a:schemeClr val="dk1"/>
                </a:solidFill>
              </a:rPr>
              <a:t>eclass.uonbi.ac.ke</a:t>
            </a:r>
            <a:endParaRPr sz="2400" b="1"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Login using username (REGISTRATION NUMBER) eg </a:t>
            </a:r>
            <a:r>
              <a:rPr lang="en" b="1">
                <a:solidFill>
                  <a:schemeClr val="dk1"/>
                </a:solidFill>
              </a:rPr>
              <a:t>L50</a:t>
            </a:r>
            <a:r>
              <a:rPr lang="en" b="1">
                <a:solidFill>
                  <a:schemeClr val="accent3"/>
                </a:solidFill>
              </a:rPr>
              <a:t>12345</a:t>
            </a:r>
            <a:r>
              <a:rPr lang="en" b="1">
                <a:solidFill>
                  <a:schemeClr val="dk1"/>
                </a:solidFill>
              </a:rPr>
              <a:t>2020</a:t>
            </a:r>
            <a:r>
              <a:rPr lang="en" b="1">
                <a:solidFill>
                  <a:srgbClr val="FF0000"/>
                </a:solidFill>
              </a:rPr>
              <a:t> </a:t>
            </a:r>
            <a:r>
              <a:rPr lang="en" b="1">
                <a:solidFill>
                  <a:schemeClr val="accent3"/>
                </a:solidFill>
              </a:rPr>
              <a:t>Without  forward slash quotes (/)</a:t>
            </a:r>
            <a:endParaRPr b="1">
              <a:solidFill>
                <a:schemeClr val="accent3"/>
              </a:solidFill>
            </a:endParaRPr>
          </a:p>
          <a:p>
            <a:pPr marL="9144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/>
              <a:t>Password (</a:t>
            </a:r>
            <a:r>
              <a:rPr lang="en" b="1">
                <a:solidFill>
                  <a:schemeClr val="dk1"/>
                </a:solidFill>
              </a:rPr>
              <a:t>ID.NO</a:t>
            </a:r>
            <a:r>
              <a:rPr lang="en" b="1">
                <a:solidFill>
                  <a:schemeClr val="accent3"/>
                </a:solidFill>
              </a:rPr>
              <a:t> </a:t>
            </a:r>
            <a:r>
              <a:rPr lang="en" b="1"/>
              <a:t>or </a:t>
            </a:r>
            <a:r>
              <a:rPr lang="en" b="1">
                <a:solidFill>
                  <a:schemeClr val="dk1"/>
                </a:solidFill>
              </a:rPr>
              <a:t>Passport No.</a:t>
            </a:r>
            <a:r>
              <a:rPr lang="en" b="1"/>
              <a:t>)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>
                <a:solidFill>
                  <a:schemeClr val="accent3"/>
                </a:solidFill>
                <a:latin typeface="Comic Sans MS"/>
                <a:ea typeface="Comic Sans MS"/>
                <a:cs typeface="Comic Sans MS"/>
                <a:sym typeface="Comic Sans MS"/>
              </a:rPr>
              <a:t>NB: If unable to login,please email your Reg No,ID No and Phone Number to </a:t>
            </a:r>
            <a:r>
              <a:rPr lang="en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helpdeskmain@uonbi.ac.ke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Mobile app access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711775" y="1937475"/>
            <a:ext cx="5145300" cy="29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Go to </a:t>
            </a:r>
            <a:r>
              <a:rPr lang="en" sz="1800" b="1">
                <a:solidFill>
                  <a:schemeClr val="accent1"/>
                </a:solidFill>
              </a:rPr>
              <a:t>play store</a:t>
            </a:r>
            <a:endParaRPr sz="1800" b="1">
              <a:solidFill>
                <a:schemeClr val="accent1"/>
              </a:solidFill>
            </a:endParaRPr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Download moodle mobile app</a:t>
            </a:r>
            <a:endParaRPr sz="1800" b="1"/>
          </a:p>
          <a:p>
            <a:pPr marL="45720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Enter eclass url (</a:t>
            </a:r>
            <a:r>
              <a:rPr lang="en" sz="1800" b="1">
                <a:solidFill>
                  <a:schemeClr val="accent3"/>
                </a:solidFill>
              </a:rPr>
              <a:t>eclass.uonbi.ac.ke</a:t>
            </a:r>
            <a:r>
              <a:rPr lang="en" sz="1800" b="1"/>
              <a:t>)</a:t>
            </a:r>
            <a:endParaRPr sz="1800" b="1"/>
          </a:p>
          <a:p>
            <a:pPr marL="13716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 b="1"/>
              <a:t>Then proceed to login,using </a:t>
            </a:r>
            <a:r>
              <a:rPr lang="en" sz="1800" b="1">
                <a:solidFill>
                  <a:schemeClr val="accent1"/>
                </a:solidFill>
              </a:rPr>
              <a:t>your Credentials (Reg No </a:t>
            </a:r>
            <a:r>
              <a:rPr lang="en" b="1">
                <a:solidFill>
                  <a:schemeClr val="accent1"/>
                </a:solidFill>
              </a:rPr>
              <a:t>&amp;</a:t>
            </a:r>
            <a:r>
              <a:rPr lang="en" sz="1800" b="1">
                <a:solidFill>
                  <a:schemeClr val="accent1"/>
                </a:solidFill>
              </a:rPr>
              <a:t> </a:t>
            </a:r>
            <a:r>
              <a:rPr lang="en" b="1">
                <a:solidFill>
                  <a:schemeClr val="accent1"/>
                </a:solidFill>
              </a:rPr>
              <a:t>unique</a:t>
            </a:r>
            <a:r>
              <a:rPr lang="en" sz="1800" b="1">
                <a:solidFill>
                  <a:schemeClr val="accent1"/>
                </a:solidFill>
              </a:rPr>
              <a:t> Password)</a:t>
            </a:r>
            <a:endParaRPr sz="1800" b="1">
              <a:solidFill>
                <a:schemeClr val="accent1"/>
              </a:solidFill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1325" y="1841200"/>
            <a:ext cx="2984850" cy="298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>
                <a:latin typeface="Lato"/>
                <a:ea typeface="Lato"/>
                <a:cs typeface="Lato"/>
                <a:sym typeface="Lato"/>
              </a:rPr>
              <a:t>Menu Navigation</a:t>
            </a:r>
            <a:endParaRPr sz="2400" b="1"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471900" y="1768200"/>
            <a:ext cx="4842900" cy="33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dirty="0"/>
              <a:t>The menu items are easy to </a:t>
            </a:r>
            <a:r>
              <a:rPr lang="en" sz="1700" dirty="0" smtClean="0"/>
              <a:t>navigate </a:t>
            </a:r>
            <a:r>
              <a:rPr lang="en" sz="1700" dirty="0"/>
              <a:t>as  shown: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Home</a:t>
            </a:r>
            <a:r>
              <a:rPr lang="en" sz="1700" dirty="0"/>
              <a:t>: is where you find a list of all courses category and General Information of the eclass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Dashboard/My Courses</a:t>
            </a:r>
            <a:r>
              <a:rPr lang="en" sz="1700" dirty="0"/>
              <a:t> : is where you find a list of all courses you are undertaking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Events</a:t>
            </a:r>
            <a:r>
              <a:rPr lang="en" sz="1700" dirty="0"/>
              <a:t>: is where you find all announcements, discussions,assignments and their due dates</a:t>
            </a:r>
            <a:endParaRPr sz="1700" dirty="0"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1400" y="2030600"/>
            <a:ext cx="3642424" cy="9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>
                <a:latin typeface="Lato"/>
                <a:ea typeface="Lato"/>
                <a:cs typeface="Lato"/>
                <a:sym typeface="Lato"/>
              </a:rPr>
              <a:t>Accessing Course Materials</a:t>
            </a:r>
            <a:endParaRPr sz="2400" b="1"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Accessing course material is easy. once you are logged in: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click on menu item </a:t>
            </a:r>
            <a:r>
              <a:rPr lang="en" sz="1700" b="1">
                <a:solidFill>
                  <a:schemeClr val="accent3"/>
                </a:solidFill>
              </a:rPr>
              <a:t>Home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Scroll down and locate a</a:t>
            </a:r>
            <a:r>
              <a:rPr lang="en" sz="1700" b="1">
                <a:solidFill>
                  <a:schemeClr val="accent3"/>
                </a:solidFill>
              </a:rPr>
              <a:t> course category </a:t>
            </a:r>
            <a:r>
              <a:rPr lang="en" sz="1700" b="1"/>
              <a:t>you wish to enrol in, e.g </a:t>
            </a:r>
            <a:r>
              <a:rPr lang="en" sz="1700" b="1" i="1">
                <a:solidFill>
                  <a:schemeClr val="dk2"/>
                </a:solidFill>
              </a:rPr>
              <a:t>M.A Project Planning and Management</a:t>
            </a:r>
            <a:endParaRPr sz="1700" b="1" i="1">
              <a:solidFill>
                <a:schemeClr val="dk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Click on a </a:t>
            </a:r>
            <a:r>
              <a:rPr lang="en" sz="1700" b="1" u="sng">
                <a:solidFill>
                  <a:schemeClr val="accent3"/>
                </a:solidFill>
              </a:rPr>
              <a:t>course e.g </a:t>
            </a:r>
            <a:r>
              <a:rPr lang="en" sz="1700" b="1" i="1" u="sng">
                <a:solidFill>
                  <a:schemeClr val="dk2"/>
                </a:solidFill>
              </a:rPr>
              <a:t>LDP 603</a:t>
            </a:r>
            <a:r>
              <a:rPr lang="en" sz="1700" b="1"/>
              <a:t> within </a:t>
            </a:r>
            <a:r>
              <a:rPr lang="en" sz="1700" b="1" u="sng">
                <a:solidFill>
                  <a:schemeClr val="accent3"/>
                </a:solidFill>
              </a:rPr>
              <a:t>Course Category</a:t>
            </a:r>
            <a:r>
              <a:rPr lang="en" sz="1700" b="1"/>
              <a:t> and click on </a:t>
            </a:r>
            <a:r>
              <a:rPr lang="en" sz="1700" b="1">
                <a:solidFill>
                  <a:schemeClr val="accent3"/>
                </a:solidFill>
              </a:rPr>
              <a:t>enroll Me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All enrolled courses Appears at the</a:t>
            </a:r>
            <a:r>
              <a:rPr lang="en" sz="1700" b="1">
                <a:solidFill>
                  <a:schemeClr val="accent3"/>
                </a:solidFill>
              </a:rPr>
              <a:t> Dashboard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Char char="❖"/>
            </a:pPr>
            <a:r>
              <a:rPr lang="en" sz="1700" b="1"/>
              <a:t>Click on the course at the dashboard and enjoy navigating the different</a:t>
            </a:r>
            <a:r>
              <a:rPr lang="en" sz="1700" b="1">
                <a:solidFill>
                  <a:schemeClr val="accent3"/>
                </a:solidFill>
              </a:rPr>
              <a:t> course resources attached.</a:t>
            </a:r>
            <a:endParaRPr sz="1700" b="1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Submitting an Assignment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729450" y="2104450"/>
            <a:ext cx="7688700" cy="22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Assignments on moodle have due dates and You will find all assignments at </a:t>
            </a:r>
            <a:r>
              <a:rPr lang="en" b="1">
                <a:solidFill>
                  <a:schemeClr val="accent3"/>
                </a:solidFill>
              </a:rPr>
              <a:t>Events</a:t>
            </a:r>
            <a:r>
              <a:rPr lang="en"/>
              <a:t> Tab.Please strive to do the assignment before the due date.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Click on the </a:t>
            </a:r>
            <a:r>
              <a:rPr lang="en">
                <a:solidFill>
                  <a:schemeClr val="accent3"/>
                </a:solidFill>
              </a:rPr>
              <a:t>assignment</a:t>
            </a:r>
            <a:endParaRPr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Click on</a:t>
            </a:r>
            <a:r>
              <a:rPr lang="en">
                <a:solidFill>
                  <a:schemeClr val="accent3"/>
                </a:solidFill>
              </a:rPr>
              <a:t> Add Submission or </a:t>
            </a:r>
            <a:r>
              <a:rPr lang="en"/>
              <a:t>type in the text field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 i="1">
                <a:solidFill>
                  <a:schemeClr val="accent3"/>
                </a:solidFill>
              </a:rPr>
              <a:t>if file submission is not required</a:t>
            </a:r>
            <a:endParaRPr i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Search the File to be uploaded and do the uploading and click on submit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Wait for the grading by your E-Instructor.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On-screen Show (16:9)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Roboto</vt:lpstr>
      <vt:lpstr>Arial</vt:lpstr>
      <vt:lpstr>Lato</vt:lpstr>
      <vt:lpstr>Comic Sans MS</vt:lpstr>
      <vt:lpstr>Material</vt:lpstr>
      <vt:lpstr>eclass Student Self-Guide </vt:lpstr>
      <vt:lpstr>Objective of the Presentation</vt:lpstr>
      <vt:lpstr>What is e-class</vt:lpstr>
      <vt:lpstr>How to access</vt:lpstr>
      <vt:lpstr>How to access eclass through the web </vt:lpstr>
      <vt:lpstr>Mobile app access</vt:lpstr>
      <vt:lpstr>Menu Navigation</vt:lpstr>
      <vt:lpstr>Accessing Course Materials</vt:lpstr>
      <vt:lpstr>Submitting an Assignment</vt:lpstr>
      <vt:lpstr>Content available on platform</vt:lpstr>
      <vt:lpstr>Technical hitches expected</vt:lpstr>
      <vt:lpstr>Online student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eclass Student Self-Guide </dc:title>
  <cp:lastModifiedBy>hp</cp:lastModifiedBy>
  <cp:revision>1</cp:revision>
  <dcterms:modified xsi:type="dcterms:W3CDTF">2020-03-30T11:28:54Z</dcterms:modified>
</cp:coreProperties>
</file>