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5"/>
      <p:bold r:id="rId16"/>
      <p:italic r:id="rId17"/>
      <p:boldItalic r:id="rId18"/>
    </p:embeddedFont>
    <p:embeddedFont>
      <p:font typeface="Lato" panose="020B0604020202020204" charset="0"/>
      <p:regular r:id="rId19"/>
      <p:bold r:id="rId20"/>
      <p:italic r:id="rId21"/>
      <p:boldItalic r:id="rId22"/>
    </p:embeddedFont>
    <p:embeddedFont>
      <p:font typeface="Comic Sans MS" panose="030F0702030302020204" pitchFamily="66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A3C8735-51CC-4027-B436-DEED788DA2E9}">
  <a:tblStyle styleId="{0A3C8735-51CC-4027-B436-DEED788DA2E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69207" autoAdjust="0"/>
  </p:normalViewPr>
  <p:slideViewPr>
    <p:cSldViewPr snapToGrid="0">
      <p:cViewPr varScale="1">
        <p:scale>
          <a:sx n="78" d="100"/>
          <a:sy n="78" d="100"/>
        </p:scale>
        <p:origin x="1692" y="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265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font" Target="fonts/font12.fntdata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530490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43210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ed0783e32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ed0783e32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25306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ed0783e32_0_1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ed0783e32_0_1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2895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7ed0783e32_0_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7ed0783e32_0_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8500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7ed0783e32_0_1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7ed0783e32_0_1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80778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7ed0783e32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7ed0783e32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9269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7ed0783e32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7ed0783e32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1685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1900190d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1900190d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38011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ed0783e32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7ed0783e32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8713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ed0783e32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7ed0783e32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2717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1a9fba8cc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1a9fba8cc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6580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71a9fba8cc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71a9fba8cc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1058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lst@uonbi.ac.k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 dirty="0"/>
              <a:t>eclass Student Self-Guide </a:t>
            </a:r>
            <a:endParaRPr sz="5000" dirty="0"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25"/>
            <a:ext cx="75153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By </a:t>
            </a:r>
            <a:endParaRPr lang="en" b="1" dirty="0" smtClean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eLearning Team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Content available on platform</a:t>
            </a:r>
            <a:endParaRPr/>
          </a:p>
        </p:txBody>
      </p:sp>
      <p:sp>
        <p:nvSpPr>
          <p:cNvPr id="124" name="Google Shape;124;p2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 b="1"/>
              <a:t>Short pdfs</a:t>
            </a:r>
            <a:endParaRPr sz="1800"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 b="1"/>
              <a:t>Videos</a:t>
            </a:r>
            <a:endParaRPr sz="1800"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 b="1"/>
              <a:t>Power points</a:t>
            </a:r>
            <a:endParaRPr sz="1800"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sz="1800" b="1"/>
              <a:t>SCORM  packages</a:t>
            </a:r>
            <a:endParaRPr sz="18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Technical hitches expected</a:t>
            </a:r>
            <a:endParaRPr/>
          </a:p>
        </p:txBody>
      </p:sp>
      <p:graphicFrame>
        <p:nvGraphicFramePr>
          <p:cNvPr id="130" name="Google Shape;130;p23"/>
          <p:cNvGraphicFramePr/>
          <p:nvPr/>
        </p:nvGraphicFramePr>
        <p:xfrm>
          <a:off x="328775" y="1941375"/>
          <a:ext cx="8664800" cy="2756750"/>
        </p:xfrm>
        <a:graphic>
          <a:graphicData uri="http://schemas.openxmlformats.org/drawingml/2006/table">
            <a:tbl>
              <a:tblPr>
                <a:noFill/>
                <a:tableStyleId>{0A3C8735-51CC-4027-B436-DEED788DA2E9}</a:tableStyleId>
              </a:tblPr>
              <a:tblGrid>
                <a:gridCol w="43176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471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870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Problem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How/Where to solve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86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Login issues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email </a:t>
                      </a:r>
                      <a:r>
                        <a:rPr lang="en" b="1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Lst@uonbi.ac.ke</a:t>
                      </a: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/</a:t>
                      </a:r>
                      <a:r>
                        <a:rPr lang="en" b="1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helpdeskmain@uonbi.ac.ke</a:t>
                      </a:r>
                      <a:endParaRPr b="1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58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Unable to access available study materials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dk1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Lst@uonbi.ac.ke</a:t>
                      </a:r>
                      <a:endParaRPr b="1">
                        <a:solidFill>
                          <a:schemeClr val="dk1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06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Difficulties in Navigation 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please see attached guide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711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Student specific issues e.g connections,browser incompatibilities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>
                          <a:solidFill>
                            <a:schemeClr val="lt2"/>
                          </a:solidFill>
                          <a:latin typeface="Comic Sans MS"/>
                          <a:ea typeface="Comic Sans MS"/>
                          <a:cs typeface="Comic Sans MS"/>
                          <a:sym typeface="Comic Sans MS"/>
                        </a:rPr>
                        <a:t>Email Lst@uonbi.ac.ke</a:t>
                      </a:r>
                      <a:endParaRPr b="1">
                        <a:solidFill>
                          <a:schemeClr val="lt2"/>
                        </a:solidFill>
                        <a:latin typeface="Comic Sans MS"/>
                        <a:ea typeface="Comic Sans MS"/>
                        <a:cs typeface="Comic Sans MS"/>
                        <a:sym typeface="Comic Sans MS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Online student support</a:t>
            </a:r>
            <a:endParaRPr/>
          </a:p>
        </p:txBody>
      </p:sp>
      <p:sp>
        <p:nvSpPr>
          <p:cNvPr id="136" name="Google Shape;136;p2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61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/>
              <a:t>email: </a:t>
            </a:r>
            <a:r>
              <a:rPr lang="en" sz="2400" b="1" u="sng">
                <a:solidFill>
                  <a:schemeClr val="hlink"/>
                </a:solidFill>
                <a:hlinkClick r:id="rId3"/>
              </a:rPr>
              <a:t>lst@uonbi.ac.k</a:t>
            </a:r>
            <a:r>
              <a:rPr lang="en" sz="2400" b="1" u="sng">
                <a:solidFill>
                  <a:schemeClr val="accent5"/>
                </a:solidFill>
              </a:rPr>
              <a:t>e</a:t>
            </a:r>
            <a:endParaRPr sz="2400" b="1" u="sng">
              <a:solidFill>
                <a:schemeClr val="accent5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 b="1">
              <a:solidFill>
                <a:schemeClr val="accent3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b="1"/>
              <a:t>         </a:t>
            </a:r>
            <a:endParaRPr sz="2400" b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727652" y="80613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 of the Presentation</a:t>
            </a:r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37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The main objec</a:t>
            </a:r>
            <a:r>
              <a:rPr lang="en"/>
              <a:t>ti</a:t>
            </a:r>
            <a:r>
              <a:rPr lang="en" sz="1800"/>
              <a:t>ve  of this brief presentation is to guide you on:</a:t>
            </a:r>
            <a:endParaRPr sz="180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>
                <a:solidFill>
                  <a:schemeClr val="accent3"/>
                </a:solidFill>
              </a:rPr>
              <a:t>How to Login to </a:t>
            </a:r>
            <a:r>
              <a:rPr lang="en" b="1">
                <a:solidFill>
                  <a:schemeClr val="accent3"/>
                </a:solidFill>
              </a:rPr>
              <a:t>e</a:t>
            </a:r>
            <a:r>
              <a:rPr lang="en" sz="1800" b="1">
                <a:solidFill>
                  <a:schemeClr val="accent3"/>
                </a:solidFill>
              </a:rPr>
              <a:t>class</a:t>
            </a:r>
            <a:r>
              <a:rPr lang="en" b="1">
                <a:solidFill>
                  <a:schemeClr val="accent3"/>
                </a:solidFill>
              </a:rPr>
              <a:t>.uonbi.ac.ke</a:t>
            </a:r>
            <a:endParaRPr sz="1800" b="1">
              <a:solidFill>
                <a:schemeClr val="accent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>
                <a:solidFill>
                  <a:schemeClr val="accent3"/>
                </a:solidFill>
              </a:rPr>
              <a:t>How to navigate</a:t>
            </a:r>
            <a:endParaRPr sz="1800" b="1">
              <a:solidFill>
                <a:schemeClr val="accent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>
                <a:solidFill>
                  <a:schemeClr val="accent3"/>
                </a:solidFill>
              </a:rPr>
              <a:t>How to access course Materials</a:t>
            </a:r>
            <a:endParaRPr sz="1800" b="1">
              <a:solidFill>
                <a:schemeClr val="accent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❖"/>
            </a:pPr>
            <a:r>
              <a:rPr lang="en" sz="1800" b="1">
                <a:solidFill>
                  <a:schemeClr val="accent3"/>
                </a:solidFill>
              </a:rPr>
              <a:t>How to submit an assignment</a:t>
            </a:r>
            <a:endParaRPr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e-class</a:t>
            </a:r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80580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sz="1800" dirty="0"/>
              <a:t>e-class is the name given  to </a:t>
            </a:r>
            <a:r>
              <a:rPr lang="en" sz="1800" b="1" dirty="0"/>
              <a:t>UoN  LMS</a:t>
            </a:r>
            <a:r>
              <a:rPr lang="en" sz="1800" dirty="0"/>
              <a:t> (Learning Management System) 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dirty="0"/>
              <a:t>It </a:t>
            </a:r>
            <a:r>
              <a:rPr lang="en" sz="1800" dirty="0"/>
              <a:t>is </a:t>
            </a:r>
            <a:r>
              <a:rPr lang="en" dirty="0" smtClean="0"/>
              <a:t>the</a:t>
            </a:r>
            <a:r>
              <a:rPr lang="en" sz="1800" dirty="0" smtClean="0"/>
              <a:t> </a:t>
            </a:r>
            <a:r>
              <a:rPr lang="en" sz="1800" dirty="0"/>
              <a:t>e-</a:t>
            </a:r>
            <a:r>
              <a:rPr lang="en" dirty="0"/>
              <a:t>l</a:t>
            </a:r>
            <a:r>
              <a:rPr lang="en" sz="1800" dirty="0"/>
              <a:t>earning portal that facilitates learning </a:t>
            </a:r>
            <a:r>
              <a:rPr lang="en" dirty="0"/>
              <a:t>p</a:t>
            </a:r>
            <a:r>
              <a:rPr lang="en" sz="1800" dirty="0"/>
              <a:t>rocess electronically in the ODeL mode of study.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 dirty="0"/>
              <a:t>It is the platform where learning materials are uploaded and where tutors and learners can interact asynchronously 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access</a:t>
            </a:r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471900" y="1991132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Eclass can be accessed in two ways: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 dirty="0"/>
              <a:t>Through the web</a:t>
            </a:r>
            <a:endParaRPr b="1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 dirty="0"/>
              <a:t>Through the moodle mobile app</a:t>
            </a:r>
            <a:endParaRPr b="1" dirty="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1800" b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access eclass through the web </a:t>
            </a: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365800" cy="316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 dirty="0"/>
              <a:t>Go to url :  </a:t>
            </a:r>
            <a:r>
              <a:rPr lang="en" sz="2400" b="1" dirty="0">
                <a:solidFill>
                  <a:schemeClr val="dk1"/>
                </a:solidFill>
              </a:rPr>
              <a:t>eclass.uonbi.ac.ke</a:t>
            </a:r>
            <a:endParaRPr sz="2400" b="1" dirty="0">
              <a:solidFill>
                <a:schemeClr val="dk1"/>
              </a:solidFill>
            </a:endParaRPr>
          </a:p>
          <a:p>
            <a:pPr marL="9144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 dirty="0"/>
              <a:t>Login using username (REGISTRATION NUMBER) eg </a:t>
            </a:r>
            <a:r>
              <a:rPr lang="en" b="1" dirty="0">
                <a:solidFill>
                  <a:schemeClr val="dk1"/>
                </a:solidFill>
              </a:rPr>
              <a:t>L50</a:t>
            </a:r>
            <a:r>
              <a:rPr lang="en" b="1" dirty="0">
                <a:solidFill>
                  <a:schemeClr val="accent3"/>
                </a:solidFill>
              </a:rPr>
              <a:t>12345</a:t>
            </a:r>
            <a:r>
              <a:rPr lang="en" b="1" dirty="0">
                <a:solidFill>
                  <a:schemeClr val="dk1"/>
                </a:solidFill>
              </a:rPr>
              <a:t>2020</a:t>
            </a:r>
            <a:r>
              <a:rPr lang="en" b="1" dirty="0">
                <a:solidFill>
                  <a:srgbClr val="FF0000"/>
                </a:solidFill>
              </a:rPr>
              <a:t> </a:t>
            </a:r>
            <a:r>
              <a:rPr lang="en" b="1" dirty="0">
                <a:solidFill>
                  <a:schemeClr val="accent3"/>
                </a:solidFill>
              </a:rPr>
              <a:t>Without  forward slash quotes (/)</a:t>
            </a:r>
            <a:endParaRPr b="1" dirty="0">
              <a:solidFill>
                <a:schemeClr val="accent3"/>
              </a:solidFill>
            </a:endParaRPr>
          </a:p>
          <a:p>
            <a:pPr marL="9144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AutoNum type="arabicPeriod"/>
            </a:pPr>
            <a:r>
              <a:rPr lang="en" b="1" dirty="0"/>
              <a:t>Password (</a:t>
            </a:r>
            <a:r>
              <a:rPr lang="en" b="1" dirty="0">
                <a:solidFill>
                  <a:schemeClr val="dk1"/>
                </a:solidFill>
              </a:rPr>
              <a:t>ID.NO</a:t>
            </a:r>
            <a:r>
              <a:rPr lang="en" b="1" dirty="0">
                <a:solidFill>
                  <a:schemeClr val="accent3"/>
                </a:solidFill>
              </a:rPr>
              <a:t> </a:t>
            </a:r>
            <a:r>
              <a:rPr lang="en" b="1" dirty="0"/>
              <a:t>or </a:t>
            </a:r>
            <a:r>
              <a:rPr lang="en" b="1" dirty="0">
                <a:solidFill>
                  <a:schemeClr val="dk1"/>
                </a:solidFill>
              </a:rPr>
              <a:t>Passport No.</a:t>
            </a:r>
            <a:r>
              <a:rPr lang="en" b="1" dirty="0"/>
              <a:t>)</a:t>
            </a:r>
            <a:endParaRPr b="1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b="1" dirty="0">
                <a:solidFill>
                  <a:schemeClr val="accent3"/>
                </a:solidFill>
                <a:latin typeface="Comic Sans MS"/>
                <a:ea typeface="Comic Sans MS"/>
                <a:cs typeface="Comic Sans MS"/>
                <a:sym typeface="Comic Sans MS"/>
              </a:rPr>
              <a:t>NB: If unable to login,please email your Reg No,ID No and Phone Number </a:t>
            </a:r>
            <a:r>
              <a:rPr lang="en" b="1">
                <a:solidFill>
                  <a:schemeClr val="accent3"/>
                </a:solidFill>
                <a:latin typeface="Comic Sans MS"/>
                <a:ea typeface="Comic Sans MS"/>
                <a:cs typeface="Comic Sans MS"/>
                <a:sym typeface="Comic Sans MS"/>
              </a:rPr>
              <a:t>to </a:t>
            </a:r>
            <a:r>
              <a:rPr lang="en" b="1" smtClean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lst@uonbi.ac.ke</a:t>
            </a:r>
            <a:endParaRPr b="1" dirty="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Mobile app access</a:t>
            </a:r>
            <a:endParaRPr/>
          </a:p>
        </p:txBody>
      </p:sp>
      <p:sp>
        <p:nvSpPr>
          <p:cNvPr id="98" name="Google Shape;98;p18"/>
          <p:cNvSpPr txBox="1">
            <a:spLocks noGrp="1"/>
          </p:cNvSpPr>
          <p:nvPr>
            <p:ph type="body" idx="1"/>
          </p:nvPr>
        </p:nvSpPr>
        <p:spPr>
          <a:xfrm>
            <a:off x="711775" y="1937475"/>
            <a:ext cx="5145300" cy="298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/>
              <a:t>Go to </a:t>
            </a:r>
            <a:r>
              <a:rPr lang="en" sz="1800" b="1">
                <a:solidFill>
                  <a:schemeClr val="accent1"/>
                </a:solidFill>
              </a:rPr>
              <a:t>play store</a:t>
            </a:r>
            <a:endParaRPr sz="1800" b="1">
              <a:solidFill>
                <a:schemeClr val="accent1"/>
              </a:solidFill>
            </a:endParaRPr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 b="1"/>
              <a:t>Download moodle mobile app</a:t>
            </a:r>
            <a:endParaRPr sz="1800" b="1"/>
          </a:p>
          <a:p>
            <a:pPr marL="45720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 b="1"/>
              <a:t>Enter eclass url (</a:t>
            </a:r>
            <a:r>
              <a:rPr lang="en" sz="1800" b="1">
                <a:solidFill>
                  <a:schemeClr val="accent3"/>
                </a:solidFill>
              </a:rPr>
              <a:t>eclass.uonbi.ac.ke</a:t>
            </a:r>
            <a:r>
              <a:rPr lang="en" sz="1800" b="1"/>
              <a:t>)</a:t>
            </a:r>
            <a:endParaRPr sz="1800" b="1"/>
          </a:p>
          <a:p>
            <a:pPr marL="13716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800" b="1"/>
              <a:t>Then proceed to login,using </a:t>
            </a:r>
            <a:r>
              <a:rPr lang="en" sz="1800" b="1">
                <a:solidFill>
                  <a:schemeClr val="accent1"/>
                </a:solidFill>
              </a:rPr>
              <a:t>your Credentials (Reg No </a:t>
            </a:r>
            <a:r>
              <a:rPr lang="en" b="1">
                <a:solidFill>
                  <a:schemeClr val="accent1"/>
                </a:solidFill>
              </a:rPr>
              <a:t>&amp;</a:t>
            </a:r>
            <a:r>
              <a:rPr lang="en" sz="1800" b="1">
                <a:solidFill>
                  <a:schemeClr val="accent1"/>
                </a:solidFill>
              </a:rPr>
              <a:t> </a:t>
            </a:r>
            <a:r>
              <a:rPr lang="en" b="1">
                <a:solidFill>
                  <a:schemeClr val="accent1"/>
                </a:solidFill>
              </a:rPr>
              <a:t>unique</a:t>
            </a:r>
            <a:r>
              <a:rPr lang="en" sz="1800" b="1">
                <a:solidFill>
                  <a:schemeClr val="accent1"/>
                </a:solidFill>
              </a:rPr>
              <a:t> Password)</a:t>
            </a:r>
            <a:endParaRPr sz="1800" b="1">
              <a:solidFill>
                <a:schemeClr val="accent1"/>
              </a:solidFill>
            </a:endParaRPr>
          </a:p>
        </p:txBody>
      </p:sp>
      <p:pic>
        <p:nvPicPr>
          <p:cNvPr id="99" name="Google Shape;9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91325" y="1841200"/>
            <a:ext cx="2984850" cy="298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b="1">
                <a:latin typeface="Lato"/>
                <a:ea typeface="Lato"/>
                <a:cs typeface="Lato"/>
                <a:sym typeface="Lato"/>
              </a:rPr>
              <a:t>Menu Navigation</a:t>
            </a:r>
            <a:endParaRPr sz="2400" b="1"/>
          </a:p>
        </p:txBody>
      </p:sp>
      <p:sp>
        <p:nvSpPr>
          <p:cNvPr id="105" name="Google Shape;105;p19"/>
          <p:cNvSpPr txBox="1">
            <a:spLocks noGrp="1"/>
          </p:cNvSpPr>
          <p:nvPr>
            <p:ph type="body" idx="1"/>
          </p:nvPr>
        </p:nvSpPr>
        <p:spPr>
          <a:xfrm>
            <a:off x="471900" y="1768200"/>
            <a:ext cx="4842900" cy="330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 dirty="0"/>
              <a:t>The menu items are easy to </a:t>
            </a:r>
            <a:r>
              <a:rPr lang="en" sz="1700" dirty="0" smtClean="0"/>
              <a:t>navigate </a:t>
            </a:r>
            <a:r>
              <a:rPr lang="en" sz="1700" dirty="0"/>
              <a:t>as  shown:</a:t>
            </a:r>
            <a:endParaRPr sz="17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 b="1" dirty="0">
                <a:solidFill>
                  <a:schemeClr val="accent3"/>
                </a:solidFill>
              </a:rPr>
              <a:t>Home</a:t>
            </a:r>
            <a:r>
              <a:rPr lang="en" sz="1700" dirty="0"/>
              <a:t>: is where you find a list of all courses category and General Information of the eclass</a:t>
            </a:r>
            <a:endParaRPr sz="17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700" b="1" dirty="0">
                <a:solidFill>
                  <a:schemeClr val="accent3"/>
                </a:solidFill>
              </a:rPr>
              <a:t>Dashboard/My Courses</a:t>
            </a:r>
            <a:r>
              <a:rPr lang="en" sz="1700" dirty="0"/>
              <a:t> : is where you find a list of all courses you are undertaking</a:t>
            </a:r>
            <a:endParaRPr sz="17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700" b="1" dirty="0">
                <a:solidFill>
                  <a:schemeClr val="accent3"/>
                </a:solidFill>
              </a:rPr>
              <a:t>Events</a:t>
            </a:r>
            <a:r>
              <a:rPr lang="en" sz="1700" dirty="0"/>
              <a:t>: is where you find all announcements, discussions,assignments and their due dates</a:t>
            </a:r>
            <a:endParaRPr sz="1700" dirty="0"/>
          </a:p>
        </p:txBody>
      </p:sp>
      <p:pic>
        <p:nvPicPr>
          <p:cNvPr id="106" name="Google Shape;10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41400" y="2030600"/>
            <a:ext cx="3642424" cy="95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2400" b="1">
                <a:latin typeface="Lato"/>
                <a:ea typeface="Lato"/>
                <a:cs typeface="Lato"/>
                <a:sym typeface="Lato"/>
              </a:rPr>
              <a:t>Accessing Course Materials</a:t>
            </a:r>
            <a:endParaRPr sz="2400" b="1"/>
          </a:p>
        </p:txBody>
      </p:sp>
      <p:sp>
        <p:nvSpPr>
          <p:cNvPr id="112" name="Google Shape;112;p20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Accessing course material is easy. once you are logged in:</a:t>
            </a:r>
            <a:endParaRPr sz="1700"/>
          </a:p>
          <a:p>
            <a:pPr marL="457200" lvl="0" indent="-336550" algn="l" rtl="0">
              <a:spcBef>
                <a:spcPts val="1600"/>
              </a:spcBef>
              <a:spcAft>
                <a:spcPts val="0"/>
              </a:spcAft>
              <a:buSzPts val="1700"/>
              <a:buChar char="❖"/>
            </a:pPr>
            <a:r>
              <a:rPr lang="en" sz="1700"/>
              <a:t>click on menu item </a:t>
            </a:r>
            <a:r>
              <a:rPr lang="en" sz="1700" b="1">
                <a:solidFill>
                  <a:schemeClr val="accent3"/>
                </a:solidFill>
              </a:rPr>
              <a:t>Home</a:t>
            </a:r>
            <a:endParaRPr sz="1700" b="1">
              <a:solidFill>
                <a:schemeClr val="accent3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lang="en" sz="1700" b="1"/>
              <a:t>Scroll down and locate a</a:t>
            </a:r>
            <a:r>
              <a:rPr lang="en" sz="1700" b="1">
                <a:solidFill>
                  <a:schemeClr val="accent3"/>
                </a:solidFill>
              </a:rPr>
              <a:t> course category </a:t>
            </a:r>
            <a:r>
              <a:rPr lang="en" sz="1700" b="1"/>
              <a:t>you wish to enrol in, e.g </a:t>
            </a:r>
            <a:r>
              <a:rPr lang="en" sz="1700" b="1" i="1">
                <a:solidFill>
                  <a:schemeClr val="dk2"/>
                </a:solidFill>
              </a:rPr>
              <a:t>M.A Project Planning and Management</a:t>
            </a:r>
            <a:endParaRPr sz="1700" b="1" i="1">
              <a:solidFill>
                <a:schemeClr val="dk2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lang="en" sz="1700" b="1"/>
              <a:t>Click on a </a:t>
            </a:r>
            <a:r>
              <a:rPr lang="en" sz="1700" b="1" u="sng">
                <a:solidFill>
                  <a:schemeClr val="accent3"/>
                </a:solidFill>
              </a:rPr>
              <a:t>course e.g </a:t>
            </a:r>
            <a:r>
              <a:rPr lang="en" sz="1700" b="1" i="1" u="sng">
                <a:solidFill>
                  <a:schemeClr val="dk2"/>
                </a:solidFill>
              </a:rPr>
              <a:t>LDP 603</a:t>
            </a:r>
            <a:r>
              <a:rPr lang="en" sz="1700" b="1"/>
              <a:t> within </a:t>
            </a:r>
            <a:r>
              <a:rPr lang="en" sz="1700" b="1" u="sng">
                <a:solidFill>
                  <a:schemeClr val="accent3"/>
                </a:solidFill>
              </a:rPr>
              <a:t>Course Category</a:t>
            </a:r>
            <a:r>
              <a:rPr lang="en" sz="1700" b="1"/>
              <a:t> and click on </a:t>
            </a:r>
            <a:r>
              <a:rPr lang="en" sz="1700" b="1">
                <a:solidFill>
                  <a:schemeClr val="accent3"/>
                </a:solidFill>
              </a:rPr>
              <a:t>enroll Me</a:t>
            </a:r>
            <a:endParaRPr sz="1700" b="1">
              <a:solidFill>
                <a:schemeClr val="accent3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❖"/>
            </a:pPr>
            <a:r>
              <a:rPr lang="en" sz="1700" b="1"/>
              <a:t>All enrolled courses Appears at the</a:t>
            </a:r>
            <a:r>
              <a:rPr lang="en" sz="1700" b="1">
                <a:solidFill>
                  <a:schemeClr val="accent3"/>
                </a:solidFill>
              </a:rPr>
              <a:t> Dashboard</a:t>
            </a:r>
            <a:endParaRPr sz="1700" b="1">
              <a:solidFill>
                <a:schemeClr val="accent3"/>
              </a:solidFill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00"/>
              <a:buChar char="❖"/>
            </a:pPr>
            <a:r>
              <a:rPr lang="en" sz="1700" b="1"/>
              <a:t>Click on the course at the dashboard and enjoy navigating the different</a:t>
            </a:r>
            <a:r>
              <a:rPr lang="en" sz="1700" b="1">
                <a:solidFill>
                  <a:schemeClr val="accent3"/>
                </a:solidFill>
              </a:rPr>
              <a:t> course resources attached.</a:t>
            </a:r>
            <a:endParaRPr sz="1700" b="1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Submitting an Assignment</a:t>
            </a:r>
            <a:endParaRPr/>
          </a:p>
        </p:txBody>
      </p:sp>
      <p:sp>
        <p:nvSpPr>
          <p:cNvPr id="118" name="Google Shape;118;p21"/>
          <p:cNvSpPr txBox="1">
            <a:spLocks noGrp="1"/>
          </p:cNvSpPr>
          <p:nvPr>
            <p:ph type="body" idx="1"/>
          </p:nvPr>
        </p:nvSpPr>
        <p:spPr>
          <a:xfrm>
            <a:off x="729450" y="2104450"/>
            <a:ext cx="7688700" cy="223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Assignments on moodle have due dates and You will find all assignments at </a:t>
            </a:r>
            <a:r>
              <a:rPr lang="en" b="1">
                <a:solidFill>
                  <a:schemeClr val="accent3"/>
                </a:solidFill>
              </a:rPr>
              <a:t>Events</a:t>
            </a:r>
            <a:r>
              <a:rPr lang="en"/>
              <a:t> Tab.Please strive to do the assignment before the due date.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Click on the </a:t>
            </a:r>
            <a:r>
              <a:rPr lang="en">
                <a:solidFill>
                  <a:schemeClr val="accent3"/>
                </a:solidFill>
              </a:rPr>
              <a:t>assignment</a:t>
            </a:r>
            <a:endParaRPr>
              <a:solidFill>
                <a:schemeClr val="accent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Click on</a:t>
            </a:r>
            <a:r>
              <a:rPr lang="en">
                <a:solidFill>
                  <a:schemeClr val="accent3"/>
                </a:solidFill>
              </a:rPr>
              <a:t> Add Submission or </a:t>
            </a:r>
            <a:r>
              <a:rPr lang="en"/>
              <a:t>type in the text field</a:t>
            </a:r>
            <a:r>
              <a:rPr lang="en">
                <a:solidFill>
                  <a:schemeClr val="accent3"/>
                </a:solidFill>
              </a:rPr>
              <a:t> </a:t>
            </a:r>
            <a:r>
              <a:rPr lang="en" i="1">
                <a:solidFill>
                  <a:schemeClr val="accent3"/>
                </a:solidFill>
              </a:rPr>
              <a:t>if file submission is not required</a:t>
            </a:r>
            <a:endParaRPr i="1">
              <a:solidFill>
                <a:schemeClr val="accent3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Search the File to be uploaded and do the uploading and click on submit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Wait for the grading by your E-Instructor.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446</Words>
  <Application>Microsoft Office PowerPoint</Application>
  <PresentationFormat>On-screen Show (16:9)</PresentationFormat>
  <Paragraphs>67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Roboto</vt:lpstr>
      <vt:lpstr>Lato</vt:lpstr>
      <vt:lpstr>Comic Sans MS</vt:lpstr>
      <vt:lpstr>Arial</vt:lpstr>
      <vt:lpstr>Material</vt:lpstr>
      <vt:lpstr>eclass Student Self-Guide </vt:lpstr>
      <vt:lpstr>Objective of the Presentation</vt:lpstr>
      <vt:lpstr>What is e-class</vt:lpstr>
      <vt:lpstr>How to access</vt:lpstr>
      <vt:lpstr>How to access eclass through the web </vt:lpstr>
      <vt:lpstr>Mobile app access</vt:lpstr>
      <vt:lpstr>Menu Navigation</vt:lpstr>
      <vt:lpstr>Accessing Course Materials</vt:lpstr>
      <vt:lpstr>Submitting an Assignment</vt:lpstr>
      <vt:lpstr>Content available on platform</vt:lpstr>
      <vt:lpstr>Technical hitches expected</vt:lpstr>
      <vt:lpstr>Online student support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eclass Student Self-Guide </dc:title>
  <cp:lastModifiedBy>Windows User</cp:lastModifiedBy>
  <cp:revision>3</cp:revision>
  <dcterms:modified xsi:type="dcterms:W3CDTF">2021-09-28T09:54:29Z</dcterms:modified>
</cp:coreProperties>
</file>