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70" r:id="rId2"/>
    <p:sldId id="257" r:id="rId3"/>
    <p:sldId id="266" r:id="rId4"/>
    <p:sldId id="267" r:id="rId5"/>
    <p:sldId id="276" r:id="rId6"/>
    <p:sldId id="268" r:id="rId7"/>
    <p:sldId id="269" r:id="rId8"/>
    <p:sldId id="260" r:id="rId9"/>
    <p:sldId id="261" r:id="rId10"/>
    <p:sldId id="262" r:id="rId11"/>
    <p:sldId id="271" r:id="rId12"/>
    <p:sldId id="272" r:id="rId13"/>
    <p:sldId id="273" r:id="rId14"/>
    <p:sldId id="263" r:id="rId15"/>
    <p:sldId id="264" r:id="rId16"/>
    <p:sldId id="265" r:id="rId17"/>
    <p:sldId id="259" r:id="rId18"/>
    <p:sldId id="274" r:id="rId19"/>
    <p:sldId id="275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1386" y="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48D9054-4490-481D-8DA2-687319FA7356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B79E8A3-7B02-40C5-948A-8E6AD0EAF69F}">
      <dgm:prSet phldrT="[Text]" custT="1"/>
      <dgm:spPr/>
      <dgm:t>
        <a:bodyPr/>
        <a:lstStyle/>
        <a:p>
          <a:r>
            <a:rPr lang="en-US" sz="1800" b="1" i="0" baseline="0" dirty="0"/>
            <a:t>Provisioning</a:t>
          </a:r>
        </a:p>
      </dgm:t>
    </dgm:pt>
    <dgm:pt modelId="{29539416-AE0C-4B7B-8C23-40A911646D5F}" type="parTrans" cxnId="{3DE38A93-1473-4DEB-A9E8-728EBA6C09A6}">
      <dgm:prSet/>
      <dgm:spPr/>
      <dgm:t>
        <a:bodyPr/>
        <a:lstStyle/>
        <a:p>
          <a:endParaRPr lang="en-US"/>
        </a:p>
      </dgm:t>
    </dgm:pt>
    <dgm:pt modelId="{5361922A-691C-4C4E-9EB2-5FC8F6778ACA}" type="sibTrans" cxnId="{3DE38A93-1473-4DEB-A9E8-728EBA6C09A6}">
      <dgm:prSet/>
      <dgm:spPr/>
      <dgm:t>
        <a:bodyPr/>
        <a:lstStyle/>
        <a:p>
          <a:endParaRPr lang="en-US"/>
        </a:p>
      </dgm:t>
    </dgm:pt>
    <dgm:pt modelId="{C26B3160-05BC-4F61-A1E3-4209DEFD8305}">
      <dgm:prSet phldrT="[Text]"/>
      <dgm:spPr/>
      <dgm:t>
        <a:bodyPr/>
        <a:lstStyle/>
        <a:p>
          <a:r>
            <a:rPr lang="en-US" b="1" dirty="0"/>
            <a:t>Products obtained from the ecosystem</a:t>
          </a:r>
        </a:p>
      </dgm:t>
    </dgm:pt>
    <dgm:pt modelId="{901F9E78-7889-4519-9728-8110312932AE}" type="parTrans" cxnId="{7E030D36-EB50-482C-B43C-70E143E429F1}">
      <dgm:prSet/>
      <dgm:spPr/>
      <dgm:t>
        <a:bodyPr/>
        <a:lstStyle/>
        <a:p>
          <a:endParaRPr lang="en-US"/>
        </a:p>
      </dgm:t>
    </dgm:pt>
    <dgm:pt modelId="{51A16D6B-BABC-405E-8F17-1AFDA0BA45BB}" type="sibTrans" cxnId="{7E030D36-EB50-482C-B43C-70E143E429F1}">
      <dgm:prSet/>
      <dgm:spPr/>
      <dgm:t>
        <a:bodyPr/>
        <a:lstStyle/>
        <a:p>
          <a:endParaRPr lang="en-US"/>
        </a:p>
      </dgm:t>
    </dgm:pt>
    <dgm:pt modelId="{643F549A-2421-4880-8943-08FF72A32AA4}">
      <dgm:prSet phldrT="[Text]"/>
      <dgm:spPr/>
      <dgm:t>
        <a:bodyPr/>
        <a:lstStyle/>
        <a:p>
          <a:r>
            <a:rPr lang="en-US" dirty="0"/>
            <a:t>Food, raw materials, Energy, Sea food, Biomedical, transportation</a:t>
          </a:r>
        </a:p>
      </dgm:t>
    </dgm:pt>
    <dgm:pt modelId="{68B8018E-440F-4B88-BE8A-4D2B9DAE1CB8}" type="parTrans" cxnId="{323E0ED6-150E-42BF-962D-297DA28A114A}">
      <dgm:prSet/>
      <dgm:spPr/>
      <dgm:t>
        <a:bodyPr/>
        <a:lstStyle/>
        <a:p>
          <a:endParaRPr lang="en-US"/>
        </a:p>
      </dgm:t>
    </dgm:pt>
    <dgm:pt modelId="{3D7E2BD3-B3B6-456C-8DE2-3186EBB42CD2}" type="sibTrans" cxnId="{323E0ED6-150E-42BF-962D-297DA28A114A}">
      <dgm:prSet/>
      <dgm:spPr/>
      <dgm:t>
        <a:bodyPr/>
        <a:lstStyle/>
        <a:p>
          <a:endParaRPr lang="en-US"/>
        </a:p>
      </dgm:t>
    </dgm:pt>
    <dgm:pt modelId="{7D404A42-71E1-4D90-B3D1-BBB18F10B3B7}">
      <dgm:prSet phldrT="[Text]"/>
      <dgm:spPr/>
      <dgm:t>
        <a:bodyPr/>
        <a:lstStyle/>
        <a:p>
          <a:r>
            <a:rPr lang="en-US" dirty="0"/>
            <a:t>Regulating</a:t>
          </a:r>
        </a:p>
      </dgm:t>
    </dgm:pt>
    <dgm:pt modelId="{23F1A24E-78D9-4237-85BA-E04195AD292A}" type="parTrans" cxnId="{F7660DE6-213D-43F1-81F7-6E7327CD18DE}">
      <dgm:prSet/>
      <dgm:spPr/>
      <dgm:t>
        <a:bodyPr/>
        <a:lstStyle/>
        <a:p>
          <a:endParaRPr lang="en-US"/>
        </a:p>
      </dgm:t>
    </dgm:pt>
    <dgm:pt modelId="{37AA2EFF-BAD2-4BDF-8920-E6F1237BEC7A}" type="sibTrans" cxnId="{F7660DE6-213D-43F1-81F7-6E7327CD18DE}">
      <dgm:prSet/>
      <dgm:spPr/>
      <dgm:t>
        <a:bodyPr/>
        <a:lstStyle/>
        <a:p>
          <a:endParaRPr lang="en-US"/>
        </a:p>
      </dgm:t>
    </dgm:pt>
    <dgm:pt modelId="{D152B678-F072-45A6-BA26-C6CED4D5E772}">
      <dgm:prSet phldrT="[Text]"/>
      <dgm:spPr/>
      <dgm:t>
        <a:bodyPr/>
        <a:lstStyle/>
        <a:p>
          <a:r>
            <a:rPr lang="en-US" b="1" dirty="0">
              <a:solidFill>
                <a:schemeClr val="tx1"/>
              </a:solidFill>
            </a:rPr>
            <a:t>Regulation of ecosystem processes</a:t>
          </a:r>
        </a:p>
      </dgm:t>
    </dgm:pt>
    <dgm:pt modelId="{E9DCDE3E-B891-4BCB-BBA0-CB4630628760}" type="parTrans" cxnId="{FF26BBB9-BF72-412F-AFF2-C7FE1865B6FC}">
      <dgm:prSet/>
      <dgm:spPr/>
      <dgm:t>
        <a:bodyPr/>
        <a:lstStyle/>
        <a:p>
          <a:endParaRPr lang="en-US"/>
        </a:p>
      </dgm:t>
    </dgm:pt>
    <dgm:pt modelId="{6A44771C-1E91-4007-88A6-EAA7028F8595}" type="sibTrans" cxnId="{FF26BBB9-BF72-412F-AFF2-C7FE1865B6FC}">
      <dgm:prSet/>
      <dgm:spPr/>
      <dgm:t>
        <a:bodyPr/>
        <a:lstStyle/>
        <a:p>
          <a:endParaRPr lang="en-US"/>
        </a:p>
      </dgm:t>
    </dgm:pt>
    <dgm:pt modelId="{7A5A1F6B-98F3-4B77-82B6-2E7A687D9345}">
      <dgm:prSet phldrT="[Text]"/>
      <dgm:spPr/>
      <dgm:t>
        <a:bodyPr/>
        <a:lstStyle/>
        <a:p>
          <a:r>
            <a:rPr lang="en-US" dirty="0"/>
            <a:t>Shore line protection from extreme events, flood protection, climate regulation, waste removal</a:t>
          </a:r>
        </a:p>
      </dgm:t>
    </dgm:pt>
    <dgm:pt modelId="{920C95DC-3A9F-46F6-AEF6-B8B5296C011B}" type="parTrans" cxnId="{28655D0F-3F33-47F2-8D65-9678D6702E25}">
      <dgm:prSet/>
      <dgm:spPr/>
      <dgm:t>
        <a:bodyPr/>
        <a:lstStyle/>
        <a:p>
          <a:endParaRPr lang="en-US"/>
        </a:p>
      </dgm:t>
    </dgm:pt>
    <dgm:pt modelId="{666D27AD-BD73-4041-97B0-4A1E4A787684}" type="sibTrans" cxnId="{28655D0F-3F33-47F2-8D65-9678D6702E25}">
      <dgm:prSet/>
      <dgm:spPr/>
      <dgm:t>
        <a:bodyPr/>
        <a:lstStyle/>
        <a:p>
          <a:endParaRPr lang="en-US"/>
        </a:p>
      </dgm:t>
    </dgm:pt>
    <dgm:pt modelId="{584356A3-2CCD-4608-8489-DC55B791EDFD}">
      <dgm:prSet phldrT="[Text]"/>
      <dgm:spPr/>
      <dgm:t>
        <a:bodyPr/>
        <a:lstStyle/>
        <a:p>
          <a:r>
            <a:rPr lang="en-US" dirty="0"/>
            <a:t>Supporting</a:t>
          </a:r>
        </a:p>
      </dgm:t>
    </dgm:pt>
    <dgm:pt modelId="{A0E4E18A-C410-495C-B3D5-A0F26F094575}" type="parTrans" cxnId="{700E788F-D159-4A29-B4BD-DE9936DC2211}">
      <dgm:prSet/>
      <dgm:spPr/>
      <dgm:t>
        <a:bodyPr/>
        <a:lstStyle/>
        <a:p>
          <a:endParaRPr lang="en-US"/>
        </a:p>
      </dgm:t>
    </dgm:pt>
    <dgm:pt modelId="{B1B026F5-848F-4D5E-9AFB-310CA64DA1A2}" type="sibTrans" cxnId="{700E788F-D159-4A29-B4BD-DE9936DC2211}">
      <dgm:prSet/>
      <dgm:spPr/>
      <dgm:t>
        <a:bodyPr/>
        <a:lstStyle/>
        <a:p>
          <a:endParaRPr lang="en-US"/>
        </a:p>
      </dgm:t>
    </dgm:pt>
    <dgm:pt modelId="{3A5BD725-6A2C-46FA-90DF-5483EF686AE1}">
      <dgm:prSet phldrT="[Text]"/>
      <dgm:spPr/>
      <dgm:t>
        <a:bodyPr/>
        <a:lstStyle/>
        <a:p>
          <a:r>
            <a:rPr lang="en-US" b="1" dirty="0"/>
            <a:t>Services necessary for the production of all other ecosystem services</a:t>
          </a:r>
        </a:p>
      </dgm:t>
    </dgm:pt>
    <dgm:pt modelId="{C130943D-F833-4C1A-923A-101F5D9D753A}" type="parTrans" cxnId="{3B76E840-9BA2-4163-8038-3A89A2DAAD90}">
      <dgm:prSet/>
      <dgm:spPr/>
      <dgm:t>
        <a:bodyPr/>
        <a:lstStyle/>
        <a:p>
          <a:endParaRPr lang="en-US"/>
        </a:p>
      </dgm:t>
    </dgm:pt>
    <dgm:pt modelId="{68303F8E-C467-40F4-8AEB-AD7BFF55676B}" type="sibTrans" cxnId="{3B76E840-9BA2-4163-8038-3A89A2DAAD90}">
      <dgm:prSet/>
      <dgm:spPr/>
      <dgm:t>
        <a:bodyPr/>
        <a:lstStyle/>
        <a:p>
          <a:endParaRPr lang="en-US"/>
        </a:p>
      </dgm:t>
    </dgm:pt>
    <dgm:pt modelId="{0692C0BF-FDD3-4939-8010-82DFEC89E85C}">
      <dgm:prSet phldrT="[Text]"/>
      <dgm:spPr/>
      <dgm:t>
        <a:bodyPr/>
        <a:lstStyle/>
        <a:p>
          <a:r>
            <a:rPr lang="en-US" dirty="0"/>
            <a:t>Primary production, Nutrient cycling, Biological diversity maintenance, </a:t>
          </a:r>
        </a:p>
      </dgm:t>
    </dgm:pt>
    <dgm:pt modelId="{CEA1AE26-DF0D-479D-A063-86C6FDA43087}" type="parTrans" cxnId="{38A657CF-3C01-49D8-A362-15CB48FC05A2}">
      <dgm:prSet/>
      <dgm:spPr/>
      <dgm:t>
        <a:bodyPr/>
        <a:lstStyle/>
        <a:p>
          <a:endParaRPr lang="en-US"/>
        </a:p>
      </dgm:t>
    </dgm:pt>
    <dgm:pt modelId="{D8137041-1855-4380-AA26-8D57F6D418FE}" type="sibTrans" cxnId="{38A657CF-3C01-49D8-A362-15CB48FC05A2}">
      <dgm:prSet/>
      <dgm:spPr/>
      <dgm:t>
        <a:bodyPr/>
        <a:lstStyle/>
        <a:p>
          <a:endParaRPr lang="en-US"/>
        </a:p>
      </dgm:t>
    </dgm:pt>
    <dgm:pt modelId="{DAF9A0EB-41BD-4C50-92AC-B3558D05039C}">
      <dgm:prSet phldrT="[Text]"/>
      <dgm:spPr/>
      <dgm:t>
        <a:bodyPr/>
        <a:lstStyle/>
        <a:p>
          <a:r>
            <a:rPr lang="en-US" dirty="0"/>
            <a:t>Cultural</a:t>
          </a:r>
        </a:p>
      </dgm:t>
    </dgm:pt>
    <dgm:pt modelId="{3D8040BA-57C8-4037-B959-FF3288E3C4C8}" type="parTrans" cxnId="{00C4C960-E5B9-40D3-A5D4-DB05D6CB63A0}">
      <dgm:prSet/>
      <dgm:spPr/>
      <dgm:t>
        <a:bodyPr/>
        <a:lstStyle/>
        <a:p>
          <a:endParaRPr lang="en-US"/>
        </a:p>
      </dgm:t>
    </dgm:pt>
    <dgm:pt modelId="{717B578F-3BB2-4E85-B066-5D180D6A3B84}" type="sibTrans" cxnId="{00C4C960-E5B9-40D3-A5D4-DB05D6CB63A0}">
      <dgm:prSet/>
      <dgm:spPr/>
      <dgm:t>
        <a:bodyPr/>
        <a:lstStyle/>
        <a:p>
          <a:endParaRPr lang="en-US"/>
        </a:p>
      </dgm:t>
    </dgm:pt>
    <dgm:pt modelId="{C1624F6E-1C8E-45C3-85A3-8F36534AC5D8}">
      <dgm:prSet/>
      <dgm:spPr/>
      <dgm:t>
        <a:bodyPr/>
        <a:lstStyle/>
        <a:p>
          <a:r>
            <a:rPr lang="en-US" b="1" dirty="0"/>
            <a:t>Non- material benefits obtained from the ecosystem</a:t>
          </a:r>
        </a:p>
      </dgm:t>
    </dgm:pt>
    <dgm:pt modelId="{69AC62CF-2E0D-4425-A4A3-685A2FE427FA}" type="parTrans" cxnId="{920DBCBC-EBC6-4F9A-A978-3A7AD9398505}">
      <dgm:prSet/>
      <dgm:spPr/>
      <dgm:t>
        <a:bodyPr/>
        <a:lstStyle/>
        <a:p>
          <a:endParaRPr lang="en-US"/>
        </a:p>
      </dgm:t>
    </dgm:pt>
    <dgm:pt modelId="{AA0BE79A-9416-4489-BDAE-9B233EA332D6}" type="sibTrans" cxnId="{920DBCBC-EBC6-4F9A-A978-3A7AD9398505}">
      <dgm:prSet/>
      <dgm:spPr/>
      <dgm:t>
        <a:bodyPr/>
        <a:lstStyle/>
        <a:p>
          <a:endParaRPr lang="en-US"/>
        </a:p>
      </dgm:t>
    </dgm:pt>
    <dgm:pt modelId="{59E5ECE2-C503-4454-A06F-EC8710BDB8BE}">
      <dgm:prSet/>
      <dgm:spPr/>
      <dgm:t>
        <a:bodyPr/>
        <a:lstStyle/>
        <a:p>
          <a:r>
            <a:rPr lang="en-US" dirty="0"/>
            <a:t>Recreation, Education, spiritual Heritage, Inspiration</a:t>
          </a:r>
        </a:p>
      </dgm:t>
    </dgm:pt>
    <dgm:pt modelId="{9016F051-BC10-4EFF-8644-6F36613ADDA6}" type="parTrans" cxnId="{7A9E1540-5D3E-4032-B501-8B0835ABC01F}">
      <dgm:prSet/>
      <dgm:spPr/>
      <dgm:t>
        <a:bodyPr/>
        <a:lstStyle/>
        <a:p>
          <a:endParaRPr lang="en-US"/>
        </a:p>
      </dgm:t>
    </dgm:pt>
    <dgm:pt modelId="{9C2307A1-2BC7-4434-B4EE-DD5A12E83A1B}" type="sibTrans" cxnId="{7A9E1540-5D3E-4032-B501-8B0835ABC01F}">
      <dgm:prSet/>
      <dgm:spPr/>
      <dgm:t>
        <a:bodyPr/>
        <a:lstStyle/>
        <a:p>
          <a:endParaRPr lang="en-US"/>
        </a:p>
      </dgm:t>
    </dgm:pt>
    <dgm:pt modelId="{07AC42AA-18FF-46B6-AEA7-85671399AEC2}" type="pres">
      <dgm:prSet presAssocID="{148D9054-4490-481D-8DA2-687319FA7356}" presName="linearFlow" presStyleCnt="0">
        <dgm:presLayoutVars>
          <dgm:dir/>
          <dgm:animLvl val="lvl"/>
          <dgm:resizeHandles val="exact"/>
        </dgm:presLayoutVars>
      </dgm:prSet>
      <dgm:spPr/>
    </dgm:pt>
    <dgm:pt modelId="{1B6C550F-2DF6-4D1E-A332-12EFD4477F95}" type="pres">
      <dgm:prSet presAssocID="{4B79E8A3-7B02-40C5-948A-8E6AD0EAF69F}" presName="composite" presStyleCnt="0"/>
      <dgm:spPr/>
    </dgm:pt>
    <dgm:pt modelId="{B2647729-7BA4-4A27-AA92-612D27A438E8}" type="pres">
      <dgm:prSet presAssocID="{4B79E8A3-7B02-40C5-948A-8E6AD0EAF69F}" presName="parentText" presStyleLbl="alignNode1" presStyleIdx="0" presStyleCnt="4" custScaleX="173813">
        <dgm:presLayoutVars>
          <dgm:chMax val="1"/>
          <dgm:bulletEnabled val="1"/>
        </dgm:presLayoutVars>
      </dgm:prSet>
      <dgm:spPr/>
    </dgm:pt>
    <dgm:pt modelId="{F7064080-E2BF-4C1B-87BE-B47CDA9C70BA}" type="pres">
      <dgm:prSet presAssocID="{4B79E8A3-7B02-40C5-948A-8E6AD0EAF69F}" presName="descendantText" presStyleLbl="alignAcc1" presStyleIdx="0" presStyleCnt="4" custScaleX="94219" custLinFactNeighborX="2595" custLinFactNeighborY="-580">
        <dgm:presLayoutVars>
          <dgm:bulletEnabled val="1"/>
        </dgm:presLayoutVars>
      </dgm:prSet>
      <dgm:spPr/>
    </dgm:pt>
    <dgm:pt modelId="{E58DAF1A-4635-4350-B849-3D32E39F3001}" type="pres">
      <dgm:prSet presAssocID="{5361922A-691C-4C4E-9EB2-5FC8F6778ACA}" presName="sp" presStyleCnt="0"/>
      <dgm:spPr/>
    </dgm:pt>
    <dgm:pt modelId="{F7F280B7-587D-43E7-BF15-E36420F7B87F}" type="pres">
      <dgm:prSet presAssocID="{7D404A42-71E1-4D90-B3D1-BBB18F10B3B7}" presName="composite" presStyleCnt="0"/>
      <dgm:spPr/>
    </dgm:pt>
    <dgm:pt modelId="{2392A876-8969-4153-BE29-E1E592B0BDC5}" type="pres">
      <dgm:prSet presAssocID="{7D404A42-71E1-4D90-B3D1-BBB18F10B3B7}" presName="parentText" presStyleLbl="alignNode1" presStyleIdx="1" presStyleCnt="4" custScaleX="186518">
        <dgm:presLayoutVars>
          <dgm:chMax val="1"/>
          <dgm:bulletEnabled val="1"/>
        </dgm:presLayoutVars>
      </dgm:prSet>
      <dgm:spPr/>
    </dgm:pt>
    <dgm:pt modelId="{FDFBC4E9-4CA6-49AB-8722-E32E51CCBA85}" type="pres">
      <dgm:prSet presAssocID="{7D404A42-71E1-4D90-B3D1-BBB18F10B3B7}" presName="descendantText" presStyleLbl="alignAcc1" presStyleIdx="1" presStyleCnt="4" custScaleX="92201">
        <dgm:presLayoutVars>
          <dgm:bulletEnabled val="1"/>
        </dgm:presLayoutVars>
      </dgm:prSet>
      <dgm:spPr/>
    </dgm:pt>
    <dgm:pt modelId="{C8FB8065-3B81-435E-8601-06EB6D8D68E6}" type="pres">
      <dgm:prSet presAssocID="{37AA2EFF-BAD2-4BDF-8920-E6F1237BEC7A}" presName="sp" presStyleCnt="0"/>
      <dgm:spPr/>
    </dgm:pt>
    <dgm:pt modelId="{ED26DFC3-1C9A-4B4F-A880-61830E57C618}" type="pres">
      <dgm:prSet presAssocID="{584356A3-2CCD-4608-8489-DC55B791EDFD}" presName="composite" presStyleCnt="0"/>
      <dgm:spPr/>
    </dgm:pt>
    <dgm:pt modelId="{EA7BB61F-4358-444E-84EB-8021BFFEBACB}" type="pres">
      <dgm:prSet presAssocID="{584356A3-2CCD-4608-8489-DC55B791EDFD}" presName="parentText" presStyleLbl="alignNode1" presStyleIdx="2" presStyleCnt="4" custScaleX="154469">
        <dgm:presLayoutVars>
          <dgm:chMax val="1"/>
          <dgm:bulletEnabled val="1"/>
        </dgm:presLayoutVars>
      </dgm:prSet>
      <dgm:spPr/>
    </dgm:pt>
    <dgm:pt modelId="{AB3BEAAB-D9BA-4524-B90E-C06F063441BC}" type="pres">
      <dgm:prSet presAssocID="{584356A3-2CCD-4608-8489-DC55B791EDFD}" presName="descendantText" presStyleLbl="alignAcc1" presStyleIdx="2" presStyleCnt="4" custScaleX="93525" custLinFactNeighborX="-152" custLinFactNeighborY="2504">
        <dgm:presLayoutVars>
          <dgm:bulletEnabled val="1"/>
        </dgm:presLayoutVars>
      </dgm:prSet>
      <dgm:spPr/>
    </dgm:pt>
    <dgm:pt modelId="{F198AF0F-D9E9-4D0E-B0E4-0547BB58F03B}" type="pres">
      <dgm:prSet presAssocID="{B1B026F5-848F-4D5E-9AFB-310CA64DA1A2}" presName="sp" presStyleCnt="0"/>
      <dgm:spPr/>
    </dgm:pt>
    <dgm:pt modelId="{A6F3D2D3-CFD4-4CE9-B48D-F386854354D5}" type="pres">
      <dgm:prSet presAssocID="{DAF9A0EB-41BD-4C50-92AC-B3558D05039C}" presName="composite" presStyleCnt="0"/>
      <dgm:spPr/>
    </dgm:pt>
    <dgm:pt modelId="{647CB489-4EFB-48D8-B643-BC461C949438}" type="pres">
      <dgm:prSet presAssocID="{DAF9A0EB-41BD-4C50-92AC-B3558D05039C}" presName="parentText" presStyleLbl="alignNode1" presStyleIdx="3" presStyleCnt="4" custScaleX="154469">
        <dgm:presLayoutVars>
          <dgm:chMax val="1"/>
          <dgm:bulletEnabled val="1"/>
        </dgm:presLayoutVars>
      </dgm:prSet>
      <dgm:spPr/>
    </dgm:pt>
    <dgm:pt modelId="{D259DBB3-4D23-439D-8B17-F48BC684199D}" type="pres">
      <dgm:prSet presAssocID="{DAF9A0EB-41BD-4C50-92AC-B3558D05039C}" presName="descendantText" presStyleLbl="alignAcc1" presStyleIdx="3" presStyleCnt="4" custScaleX="93829">
        <dgm:presLayoutVars>
          <dgm:bulletEnabled val="1"/>
        </dgm:presLayoutVars>
      </dgm:prSet>
      <dgm:spPr/>
    </dgm:pt>
  </dgm:ptLst>
  <dgm:cxnLst>
    <dgm:cxn modelId="{28655D0F-3F33-47F2-8D65-9678D6702E25}" srcId="{7D404A42-71E1-4D90-B3D1-BBB18F10B3B7}" destId="{7A5A1F6B-98F3-4B77-82B6-2E7A687D9345}" srcOrd="1" destOrd="0" parTransId="{920C95DC-3A9F-46F6-AEF6-B8B5296C011B}" sibTransId="{666D27AD-BD73-4041-97B0-4A1E4A787684}"/>
    <dgm:cxn modelId="{B9E67B18-0929-403F-98E0-43A02057B000}" type="presOf" srcId="{DAF9A0EB-41BD-4C50-92AC-B3558D05039C}" destId="{647CB489-4EFB-48D8-B643-BC461C949438}" srcOrd="0" destOrd="0" presId="urn:microsoft.com/office/officeart/2005/8/layout/chevron2"/>
    <dgm:cxn modelId="{7E030D36-EB50-482C-B43C-70E143E429F1}" srcId="{4B79E8A3-7B02-40C5-948A-8E6AD0EAF69F}" destId="{C26B3160-05BC-4F61-A1E3-4209DEFD8305}" srcOrd="0" destOrd="0" parTransId="{901F9E78-7889-4519-9728-8110312932AE}" sibTransId="{51A16D6B-BABC-405E-8F17-1AFDA0BA45BB}"/>
    <dgm:cxn modelId="{982B8F3A-A8A7-4F48-9EE9-6F5AE5B6590D}" type="presOf" srcId="{643F549A-2421-4880-8943-08FF72A32AA4}" destId="{F7064080-E2BF-4C1B-87BE-B47CDA9C70BA}" srcOrd="0" destOrd="1" presId="urn:microsoft.com/office/officeart/2005/8/layout/chevron2"/>
    <dgm:cxn modelId="{B3FE343B-9CB2-42AB-89BC-7604ADA4E1C2}" type="presOf" srcId="{584356A3-2CCD-4608-8489-DC55B791EDFD}" destId="{EA7BB61F-4358-444E-84EB-8021BFFEBACB}" srcOrd="0" destOrd="0" presId="urn:microsoft.com/office/officeart/2005/8/layout/chevron2"/>
    <dgm:cxn modelId="{57BBC03F-94A9-4D6A-878E-DCEB08368342}" type="presOf" srcId="{4B79E8A3-7B02-40C5-948A-8E6AD0EAF69F}" destId="{B2647729-7BA4-4A27-AA92-612D27A438E8}" srcOrd="0" destOrd="0" presId="urn:microsoft.com/office/officeart/2005/8/layout/chevron2"/>
    <dgm:cxn modelId="{7A9E1540-5D3E-4032-B501-8B0835ABC01F}" srcId="{DAF9A0EB-41BD-4C50-92AC-B3558D05039C}" destId="{59E5ECE2-C503-4454-A06F-EC8710BDB8BE}" srcOrd="1" destOrd="0" parTransId="{9016F051-BC10-4EFF-8644-6F36613ADDA6}" sibTransId="{9C2307A1-2BC7-4434-B4EE-DD5A12E83A1B}"/>
    <dgm:cxn modelId="{3B76E840-9BA2-4163-8038-3A89A2DAAD90}" srcId="{584356A3-2CCD-4608-8489-DC55B791EDFD}" destId="{3A5BD725-6A2C-46FA-90DF-5483EF686AE1}" srcOrd="0" destOrd="0" parTransId="{C130943D-F833-4C1A-923A-101F5D9D753A}" sibTransId="{68303F8E-C467-40F4-8AEB-AD7BFF55676B}"/>
    <dgm:cxn modelId="{00C4C960-E5B9-40D3-A5D4-DB05D6CB63A0}" srcId="{148D9054-4490-481D-8DA2-687319FA7356}" destId="{DAF9A0EB-41BD-4C50-92AC-B3558D05039C}" srcOrd="3" destOrd="0" parTransId="{3D8040BA-57C8-4037-B959-FF3288E3C4C8}" sibTransId="{717B578F-3BB2-4E85-B066-5D180D6A3B84}"/>
    <dgm:cxn modelId="{501CBF41-244F-4D59-BD3E-F40D8DB19CB7}" type="presOf" srcId="{0692C0BF-FDD3-4939-8010-82DFEC89E85C}" destId="{AB3BEAAB-D9BA-4524-B90E-C06F063441BC}" srcOrd="0" destOrd="1" presId="urn:microsoft.com/office/officeart/2005/8/layout/chevron2"/>
    <dgm:cxn modelId="{B170994A-3379-4477-8EF3-27EF6FA9555F}" type="presOf" srcId="{7A5A1F6B-98F3-4B77-82B6-2E7A687D9345}" destId="{FDFBC4E9-4CA6-49AB-8722-E32E51CCBA85}" srcOrd="0" destOrd="1" presId="urn:microsoft.com/office/officeart/2005/8/layout/chevron2"/>
    <dgm:cxn modelId="{C867356C-8263-4A5C-BE22-0C9BA1969FA8}" type="presOf" srcId="{D152B678-F072-45A6-BA26-C6CED4D5E772}" destId="{FDFBC4E9-4CA6-49AB-8722-E32E51CCBA85}" srcOrd="0" destOrd="0" presId="urn:microsoft.com/office/officeart/2005/8/layout/chevron2"/>
    <dgm:cxn modelId="{D0E65A7F-E583-4A93-AF69-AB95A8C77456}" type="presOf" srcId="{C26B3160-05BC-4F61-A1E3-4209DEFD8305}" destId="{F7064080-E2BF-4C1B-87BE-B47CDA9C70BA}" srcOrd="0" destOrd="0" presId="urn:microsoft.com/office/officeart/2005/8/layout/chevron2"/>
    <dgm:cxn modelId="{700E788F-D159-4A29-B4BD-DE9936DC2211}" srcId="{148D9054-4490-481D-8DA2-687319FA7356}" destId="{584356A3-2CCD-4608-8489-DC55B791EDFD}" srcOrd="2" destOrd="0" parTransId="{A0E4E18A-C410-495C-B3D5-A0F26F094575}" sibTransId="{B1B026F5-848F-4D5E-9AFB-310CA64DA1A2}"/>
    <dgm:cxn modelId="{9E126093-0248-415B-8567-23BA533C2FBE}" type="presOf" srcId="{3A5BD725-6A2C-46FA-90DF-5483EF686AE1}" destId="{AB3BEAAB-D9BA-4524-B90E-C06F063441BC}" srcOrd="0" destOrd="0" presId="urn:microsoft.com/office/officeart/2005/8/layout/chevron2"/>
    <dgm:cxn modelId="{3DE38A93-1473-4DEB-A9E8-728EBA6C09A6}" srcId="{148D9054-4490-481D-8DA2-687319FA7356}" destId="{4B79E8A3-7B02-40C5-948A-8E6AD0EAF69F}" srcOrd="0" destOrd="0" parTransId="{29539416-AE0C-4B7B-8C23-40A911646D5F}" sibTransId="{5361922A-691C-4C4E-9EB2-5FC8F6778ACA}"/>
    <dgm:cxn modelId="{8C5CEDA4-929D-4379-A887-73424CFA7253}" type="presOf" srcId="{59E5ECE2-C503-4454-A06F-EC8710BDB8BE}" destId="{D259DBB3-4D23-439D-8B17-F48BC684199D}" srcOrd="0" destOrd="1" presId="urn:microsoft.com/office/officeart/2005/8/layout/chevron2"/>
    <dgm:cxn modelId="{569579A6-ADAF-40F7-8564-582DB45A31D7}" type="presOf" srcId="{7D404A42-71E1-4D90-B3D1-BBB18F10B3B7}" destId="{2392A876-8969-4153-BE29-E1E592B0BDC5}" srcOrd="0" destOrd="0" presId="urn:microsoft.com/office/officeart/2005/8/layout/chevron2"/>
    <dgm:cxn modelId="{94E04FB4-79D0-45F7-9A08-45B44CF0BE04}" type="presOf" srcId="{C1624F6E-1C8E-45C3-85A3-8F36534AC5D8}" destId="{D259DBB3-4D23-439D-8B17-F48BC684199D}" srcOrd="0" destOrd="0" presId="urn:microsoft.com/office/officeart/2005/8/layout/chevron2"/>
    <dgm:cxn modelId="{FF26BBB9-BF72-412F-AFF2-C7FE1865B6FC}" srcId="{7D404A42-71E1-4D90-B3D1-BBB18F10B3B7}" destId="{D152B678-F072-45A6-BA26-C6CED4D5E772}" srcOrd="0" destOrd="0" parTransId="{E9DCDE3E-B891-4BCB-BBA0-CB4630628760}" sibTransId="{6A44771C-1E91-4007-88A6-EAA7028F8595}"/>
    <dgm:cxn modelId="{781CC0BA-00D3-4E62-AAAE-40A38E902873}" type="presOf" srcId="{148D9054-4490-481D-8DA2-687319FA7356}" destId="{07AC42AA-18FF-46B6-AEA7-85671399AEC2}" srcOrd="0" destOrd="0" presId="urn:microsoft.com/office/officeart/2005/8/layout/chevron2"/>
    <dgm:cxn modelId="{920DBCBC-EBC6-4F9A-A978-3A7AD9398505}" srcId="{DAF9A0EB-41BD-4C50-92AC-B3558D05039C}" destId="{C1624F6E-1C8E-45C3-85A3-8F36534AC5D8}" srcOrd="0" destOrd="0" parTransId="{69AC62CF-2E0D-4425-A4A3-685A2FE427FA}" sibTransId="{AA0BE79A-9416-4489-BDAE-9B233EA332D6}"/>
    <dgm:cxn modelId="{38A657CF-3C01-49D8-A362-15CB48FC05A2}" srcId="{584356A3-2CCD-4608-8489-DC55B791EDFD}" destId="{0692C0BF-FDD3-4939-8010-82DFEC89E85C}" srcOrd="1" destOrd="0" parTransId="{CEA1AE26-DF0D-479D-A063-86C6FDA43087}" sibTransId="{D8137041-1855-4380-AA26-8D57F6D418FE}"/>
    <dgm:cxn modelId="{323E0ED6-150E-42BF-962D-297DA28A114A}" srcId="{4B79E8A3-7B02-40C5-948A-8E6AD0EAF69F}" destId="{643F549A-2421-4880-8943-08FF72A32AA4}" srcOrd="1" destOrd="0" parTransId="{68B8018E-440F-4B88-BE8A-4D2B9DAE1CB8}" sibTransId="{3D7E2BD3-B3B6-456C-8DE2-3186EBB42CD2}"/>
    <dgm:cxn modelId="{F7660DE6-213D-43F1-81F7-6E7327CD18DE}" srcId="{148D9054-4490-481D-8DA2-687319FA7356}" destId="{7D404A42-71E1-4D90-B3D1-BBB18F10B3B7}" srcOrd="1" destOrd="0" parTransId="{23F1A24E-78D9-4237-85BA-E04195AD292A}" sibTransId="{37AA2EFF-BAD2-4BDF-8920-E6F1237BEC7A}"/>
    <dgm:cxn modelId="{D28B5A51-0176-409D-A18D-A01F6C1A0F21}" type="presParOf" srcId="{07AC42AA-18FF-46B6-AEA7-85671399AEC2}" destId="{1B6C550F-2DF6-4D1E-A332-12EFD4477F95}" srcOrd="0" destOrd="0" presId="urn:microsoft.com/office/officeart/2005/8/layout/chevron2"/>
    <dgm:cxn modelId="{C2C07F8A-7002-4FF8-9A67-FAA19BB45EF8}" type="presParOf" srcId="{1B6C550F-2DF6-4D1E-A332-12EFD4477F95}" destId="{B2647729-7BA4-4A27-AA92-612D27A438E8}" srcOrd="0" destOrd="0" presId="urn:microsoft.com/office/officeart/2005/8/layout/chevron2"/>
    <dgm:cxn modelId="{D82B0910-378A-461E-8B11-9B8473339166}" type="presParOf" srcId="{1B6C550F-2DF6-4D1E-A332-12EFD4477F95}" destId="{F7064080-E2BF-4C1B-87BE-B47CDA9C70BA}" srcOrd="1" destOrd="0" presId="urn:microsoft.com/office/officeart/2005/8/layout/chevron2"/>
    <dgm:cxn modelId="{1BF3983C-E62A-4029-9BAD-879AFA83FE93}" type="presParOf" srcId="{07AC42AA-18FF-46B6-AEA7-85671399AEC2}" destId="{E58DAF1A-4635-4350-B849-3D32E39F3001}" srcOrd="1" destOrd="0" presId="urn:microsoft.com/office/officeart/2005/8/layout/chevron2"/>
    <dgm:cxn modelId="{8E71D86C-22E7-4A1B-AE54-55C18BB3FBA7}" type="presParOf" srcId="{07AC42AA-18FF-46B6-AEA7-85671399AEC2}" destId="{F7F280B7-587D-43E7-BF15-E36420F7B87F}" srcOrd="2" destOrd="0" presId="urn:microsoft.com/office/officeart/2005/8/layout/chevron2"/>
    <dgm:cxn modelId="{8C98AA0F-5CB5-4848-B8A1-2BD1F483E17E}" type="presParOf" srcId="{F7F280B7-587D-43E7-BF15-E36420F7B87F}" destId="{2392A876-8969-4153-BE29-E1E592B0BDC5}" srcOrd="0" destOrd="0" presId="urn:microsoft.com/office/officeart/2005/8/layout/chevron2"/>
    <dgm:cxn modelId="{D35B8C8A-2D3C-4BD2-89C5-A61BE85F716E}" type="presParOf" srcId="{F7F280B7-587D-43E7-BF15-E36420F7B87F}" destId="{FDFBC4E9-4CA6-49AB-8722-E32E51CCBA85}" srcOrd="1" destOrd="0" presId="urn:microsoft.com/office/officeart/2005/8/layout/chevron2"/>
    <dgm:cxn modelId="{C0191FC7-485F-4027-9FB4-6264CAA43724}" type="presParOf" srcId="{07AC42AA-18FF-46B6-AEA7-85671399AEC2}" destId="{C8FB8065-3B81-435E-8601-06EB6D8D68E6}" srcOrd="3" destOrd="0" presId="urn:microsoft.com/office/officeart/2005/8/layout/chevron2"/>
    <dgm:cxn modelId="{C840A749-AF32-4510-B843-6B304851F9DE}" type="presParOf" srcId="{07AC42AA-18FF-46B6-AEA7-85671399AEC2}" destId="{ED26DFC3-1C9A-4B4F-A880-61830E57C618}" srcOrd="4" destOrd="0" presId="urn:microsoft.com/office/officeart/2005/8/layout/chevron2"/>
    <dgm:cxn modelId="{AAC5BE36-3C14-49D9-82F4-ADD812EB7287}" type="presParOf" srcId="{ED26DFC3-1C9A-4B4F-A880-61830E57C618}" destId="{EA7BB61F-4358-444E-84EB-8021BFFEBACB}" srcOrd="0" destOrd="0" presId="urn:microsoft.com/office/officeart/2005/8/layout/chevron2"/>
    <dgm:cxn modelId="{D47F654F-8387-4555-9AE9-A4359E82E660}" type="presParOf" srcId="{ED26DFC3-1C9A-4B4F-A880-61830E57C618}" destId="{AB3BEAAB-D9BA-4524-B90E-C06F063441BC}" srcOrd="1" destOrd="0" presId="urn:microsoft.com/office/officeart/2005/8/layout/chevron2"/>
    <dgm:cxn modelId="{1343B26D-0875-4DB9-A9D5-D6FB915BFC4A}" type="presParOf" srcId="{07AC42AA-18FF-46B6-AEA7-85671399AEC2}" destId="{F198AF0F-D9E9-4D0E-B0E4-0547BB58F03B}" srcOrd="5" destOrd="0" presId="urn:microsoft.com/office/officeart/2005/8/layout/chevron2"/>
    <dgm:cxn modelId="{4C96DE5E-605E-4C33-94F9-1A8A39A7A76D}" type="presParOf" srcId="{07AC42AA-18FF-46B6-AEA7-85671399AEC2}" destId="{A6F3D2D3-CFD4-4CE9-B48D-F386854354D5}" srcOrd="6" destOrd="0" presId="urn:microsoft.com/office/officeart/2005/8/layout/chevron2"/>
    <dgm:cxn modelId="{F1B0BC1C-5F50-42C8-8D3E-AF5F770F87B0}" type="presParOf" srcId="{A6F3D2D3-CFD4-4CE9-B48D-F386854354D5}" destId="{647CB489-4EFB-48D8-B643-BC461C949438}" srcOrd="0" destOrd="0" presId="urn:microsoft.com/office/officeart/2005/8/layout/chevron2"/>
    <dgm:cxn modelId="{D14EEDE9-E84F-49DA-B274-37A3DCAE118D}" type="presParOf" srcId="{A6F3D2D3-CFD4-4CE9-B48D-F386854354D5}" destId="{D259DBB3-4D23-439D-8B17-F48BC684199D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647729-7BA4-4A27-AA92-612D27A438E8}">
      <dsp:nvSpPr>
        <dsp:cNvPr id="0" name=""/>
        <dsp:cNvSpPr/>
      </dsp:nvSpPr>
      <dsp:spPr>
        <a:xfrm rot="5400000">
          <a:off x="80861" y="-146462"/>
          <a:ext cx="1408445" cy="171364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i="0" kern="1200" baseline="0" dirty="0"/>
            <a:t>Provisioning</a:t>
          </a:r>
        </a:p>
      </dsp:txBody>
      <dsp:txXfrm rot="-5400000">
        <a:off x="-71738" y="6137"/>
        <a:ext cx="1713643" cy="1408445"/>
      </dsp:txXfrm>
    </dsp:sp>
    <dsp:sp modelId="{F7064080-E2BF-4C1B-87BE-B47CDA9C70BA}">
      <dsp:nvSpPr>
        <dsp:cNvPr id="0" name=""/>
        <dsp:cNvSpPr/>
      </dsp:nvSpPr>
      <dsp:spPr>
        <a:xfrm rot="5400000">
          <a:off x="4632399" y="-3133143"/>
          <a:ext cx="915971" cy="718390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b="1" kern="1200" dirty="0"/>
            <a:t>Products obtained from the ecosystem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Food, raw materials, Energy, Sea food, Biomedical, transportation</a:t>
          </a:r>
        </a:p>
      </dsp:txBody>
      <dsp:txXfrm rot="-5400000">
        <a:off x="1498433" y="45537"/>
        <a:ext cx="7139190" cy="826543"/>
      </dsp:txXfrm>
    </dsp:sp>
    <dsp:sp modelId="{2392A876-8969-4153-BE29-E1E592B0BDC5}">
      <dsp:nvSpPr>
        <dsp:cNvPr id="0" name=""/>
        <dsp:cNvSpPr/>
      </dsp:nvSpPr>
      <dsp:spPr>
        <a:xfrm rot="5400000">
          <a:off x="143491" y="1054588"/>
          <a:ext cx="1408445" cy="183890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Regulating</a:t>
          </a:r>
        </a:p>
      </dsp:txBody>
      <dsp:txXfrm rot="-5400000">
        <a:off x="-71738" y="1269817"/>
        <a:ext cx="1838903" cy="1408445"/>
      </dsp:txXfrm>
    </dsp:sp>
    <dsp:sp modelId="{FDFBC4E9-4CA6-49AB-8722-E32E51CCBA85}">
      <dsp:nvSpPr>
        <dsp:cNvPr id="0" name=""/>
        <dsp:cNvSpPr/>
      </dsp:nvSpPr>
      <dsp:spPr>
        <a:xfrm rot="5400000">
          <a:off x="4695269" y="-1787456"/>
          <a:ext cx="915489" cy="703003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b="1" kern="1200" dirty="0">
              <a:solidFill>
                <a:schemeClr val="tx1"/>
              </a:solidFill>
            </a:rPr>
            <a:t>Regulation of ecosystem processes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Shore line protection from extreme events, flood protection, climate regulation, waste removal</a:t>
          </a:r>
        </a:p>
      </dsp:txBody>
      <dsp:txXfrm rot="-5400000">
        <a:off x="1637995" y="1314508"/>
        <a:ext cx="6985348" cy="826109"/>
      </dsp:txXfrm>
    </dsp:sp>
    <dsp:sp modelId="{EA7BB61F-4358-444E-84EB-8021BFFEBACB}">
      <dsp:nvSpPr>
        <dsp:cNvPr id="0" name=""/>
        <dsp:cNvSpPr/>
      </dsp:nvSpPr>
      <dsp:spPr>
        <a:xfrm rot="5400000">
          <a:off x="-14495" y="2476258"/>
          <a:ext cx="1408445" cy="152292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Supporting</a:t>
          </a:r>
        </a:p>
      </dsp:txBody>
      <dsp:txXfrm rot="-5400000">
        <a:off x="-71736" y="2533499"/>
        <a:ext cx="1522928" cy="1408445"/>
      </dsp:txXfrm>
    </dsp:sp>
    <dsp:sp modelId="{AB3BEAAB-D9BA-4524-B90E-C06F063441BC}">
      <dsp:nvSpPr>
        <dsp:cNvPr id="0" name=""/>
        <dsp:cNvSpPr/>
      </dsp:nvSpPr>
      <dsp:spPr>
        <a:xfrm rot="5400000">
          <a:off x="4525692" y="-551326"/>
          <a:ext cx="915489" cy="713098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b="1" kern="1200" dirty="0"/>
            <a:t>Services necessary for the production of all other ecosystem services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Primary production, Nutrient cycling, Biological diversity maintenance, </a:t>
          </a:r>
        </a:p>
      </dsp:txBody>
      <dsp:txXfrm rot="-5400000">
        <a:off x="1417942" y="2601114"/>
        <a:ext cx="7086299" cy="826109"/>
      </dsp:txXfrm>
    </dsp:sp>
    <dsp:sp modelId="{647CB489-4EFB-48D8-B643-BC461C949438}">
      <dsp:nvSpPr>
        <dsp:cNvPr id="0" name=""/>
        <dsp:cNvSpPr/>
      </dsp:nvSpPr>
      <dsp:spPr>
        <a:xfrm rot="5400000">
          <a:off x="-14495" y="3739939"/>
          <a:ext cx="1408445" cy="152292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Cultural</a:t>
          </a:r>
        </a:p>
      </dsp:txBody>
      <dsp:txXfrm rot="-5400000">
        <a:off x="-71736" y="3797180"/>
        <a:ext cx="1522928" cy="1408445"/>
      </dsp:txXfrm>
    </dsp:sp>
    <dsp:sp modelId="{D259DBB3-4D23-439D-8B17-F48BC684199D}">
      <dsp:nvSpPr>
        <dsp:cNvPr id="0" name=""/>
        <dsp:cNvSpPr/>
      </dsp:nvSpPr>
      <dsp:spPr>
        <a:xfrm rot="5400000">
          <a:off x="4537282" y="677841"/>
          <a:ext cx="915489" cy="715416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b="1" kern="1200" dirty="0"/>
            <a:t>Non- material benefits obtained from the ecosystem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Recreation, Education, spiritual Heritage, Inspiration</a:t>
          </a:r>
        </a:p>
      </dsp:txBody>
      <dsp:txXfrm rot="-5400000">
        <a:off x="1417943" y="3841870"/>
        <a:ext cx="7109478" cy="82610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13FE18-FF7A-4E83-A988-72FB0D8E12AE}" type="datetimeFigureOut">
              <a:rPr lang="en-US" smtClean="0"/>
              <a:t>10/17/2022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D0BB1D-73C1-44C3-B41B-5BDEAE4EA7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71189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C565E-1A7D-4F00-99CB-8B80315F9420}" type="datetime1">
              <a:rPr lang="en-US" smtClean="0"/>
              <a:t>10/17/2022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SBT 418 marine microbiology Dr. Wang'ondu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106C-F1FB-4798-A42A-B82386A92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81422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2B5F8-3207-4F16-8059-4A25FE45E2AF}" type="datetime1">
              <a:rPr lang="en-US" smtClean="0"/>
              <a:t>10/17/2022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SBT 418 marine microbiology Dr. Wang'ondu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106C-F1FB-4798-A42A-B82386A92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35203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6D76F-AAE5-4001-AF59-E65478CE59AD}" type="datetime1">
              <a:rPr lang="en-US" smtClean="0"/>
              <a:t>10/17/2022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SBT 418 marine microbiology Dr. Wang'ondu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106C-F1FB-4798-A42A-B82386A92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16734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D1FC25-C9DA-4726-B37B-C9718789AFF6}" type="datetime1">
              <a:rPr lang="en-GB"/>
              <a:pPr>
                <a:defRPr/>
              </a:pPr>
              <a:t>17/10/2022</a:t>
            </a:fld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SBT 418: Marine microbiology Introduction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456957-5515-41D4-A29C-A1EB88432FB0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64697557"/>
      </p:ext>
    </p:extLst>
  </p:cSld>
  <p:clrMapOvr>
    <a:masterClrMapping/>
  </p:clrMapOvr>
  <p:transition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3C0AF-FE45-4DE9-BA16-D006D48532CC}" type="datetime1">
              <a:rPr lang="en-US" smtClean="0"/>
              <a:t>10/17/2022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SBT 418 marine microbiology Dr. Wang'ondu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106C-F1FB-4798-A42A-B82386A92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02051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3C6CB-2D94-4B6F-8CB9-CF5176C298D9}" type="datetime1">
              <a:rPr lang="en-US" smtClean="0"/>
              <a:t>10/17/2022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SBT 418 marine microbiology Dr. Wang'ondu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106C-F1FB-4798-A42A-B82386A92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35371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D8606-34A6-4F04-9D1C-EF80F7540A02}" type="datetime1">
              <a:rPr lang="en-US" smtClean="0"/>
              <a:t>10/17/2022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SBT 418 marine microbiology Dr. Wang'ondu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106C-F1FB-4798-A42A-B82386A92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57630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35A17-1582-496F-81C9-EBF219E464BA}" type="datetime1">
              <a:rPr lang="en-US" smtClean="0"/>
              <a:t>10/17/2022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SBT 418 marine microbiology Dr. Wang'ondu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106C-F1FB-4798-A42A-B82386A92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3687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035F9-8C07-4A5F-928C-A45E689D3949}" type="datetime1">
              <a:rPr lang="en-US" smtClean="0"/>
              <a:t>10/17/2022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SBT 418 marine microbiology Dr. Wang'ondu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106C-F1FB-4798-A42A-B82386A92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30930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9C3AE-C5E4-4BA1-AE61-DFA57E4F3C55}" type="datetime1">
              <a:rPr lang="en-US" smtClean="0"/>
              <a:t>10/17/2022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SBT 418 marine microbiology Dr. Wang'ondu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106C-F1FB-4798-A42A-B82386A92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5006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3650F-2FCA-472C-88E0-3BB904F62792}" type="datetime1">
              <a:rPr lang="en-US" smtClean="0"/>
              <a:t>10/17/2022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SBT 418 marine microbiology Dr. Wang'ondu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106C-F1FB-4798-A42A-B82386A92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5735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D0AD7-C78F-46FF-B30F-C9D39ABCDD30}" type="datetime1">
              <a:rPr lang="en-US" smtClean="0"/>
              <a:t>10/17/2022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SBT 418 marine microbiology Dr. Wang'ondu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106C-F1FB-4798-A42A-B82386A92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216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E42619-8EF9-448A-A1BB-664802DAA97E}" type="datetime1">
              <a:rPr lang="en-US" smtClean="0"/>
              <a:t>10/17/2022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SBT 418 marine microbiology Dr. Wang'ondu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F9106C-F1FB-4798-A42A-B82386A92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26738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381000"/>
            <a:ext cx="7772400" cy="1470025"/>
          </a:xfrm>
        </p:spPr>
        <p:txBody>
          <a:bodyPr/>
          <a:lstStyle/>
          <a:p>
            <a:r>
              <a:rPr lang="en-US" b="1" dirty="0"/>
              <a:t>Topic 1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76400" y="2819400"/>
            <a:ext cx="6400800" cy="1752600"/>
          </a:xfrm>
        </p:spPr>
        <p:txBody>
          <a:bodyPr/>
          <a:lstStyle/>
          <a:p>
            <a:r>
              <a:rPr lang="en-US" sz="4400" b="1" dirty="0">
                <a:solidFill>
                  <a:schemeClr val="tx1"/>
                </a:solidFill>
              </a:rPr>
              <a:t>Introduction to Marine Ecosystems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6DBFD-74CD-48F2-8AE6-13C3737558BA}" type="datetime1">
              <a:rPr lang="en-US" smtClean="0"/>
              <a:t>10/17/2022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SBT 418 marine microbiology Dr. Wang'ondu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106C-F1FB-4798-A42A-B82386A92BF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4803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F2CE8ECA-8F38-45B0-8E0C-8852F56B6CE3}" type="datetime1">
              <a:rPr lang="en-US" altLang="en-US" sz="1400" smtClean="0"/>
              <a:t>10/17/2022</a:t>
            </a:fld>
            <a:endParaRPr lang="nl-NL" altLang="en-US" sz="1400"/>
          </a:p>
        </p:txBody>
      </p:sp>
      <p:sp>
        <p:nvSpPr>
          <p:cNvPr id="4198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en-US" sz="1400"/>
              <a:t>SBT 418 marine microbiology Dr. Wang'ondu</a:t>
            </a:r>
          </a:p>
        </p:txBody>
      </p:sp>
      <p:sp>
        <p:nvSpPr>
          <p:cNvPr id="4198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A9C63D14-318F-4FDA-8B57-D20451EBE911}" type="slidenum">
              <a:rPr lang="nl-NL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10</a:t>
            </a:fld>
            <a:endParaRPr lang="nl-NL" altLang="en-US" sz="1400"/>
          </a:p>
        </p:txBody>
      </p:sp>
      <p:sp>
        <p:nvSpPr>
          <p:cNvPr id="4198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60350"/>
            <a:ext cx="8578850" cy="5865813"/>
          </a:xfrm>
        </p:spPr>
        <p:txBody>
          <a:bodyPr/>
          <a:lstStyle/>
          <a:p>
            <a:pPr eaLnBrk="1" hangingPunct="1"/>
            <a:r>
              <a:rPr lang="en-US" altLang="en-US"/>
              <a:t>Pacific Ocean largest-1.6x10</a:t>
            </a:r>
            <a:r>
              <a:rPr lang="en-US" altLang="en-US" baseline="30000"/>
              <a:t>8 </a:t>
            </a:r>
            <a:r>
              <a:rPr lang="en-US" altLang="en-US"/>
              <a:t>km</a:t>
            </a:r>
            <a:r>
              <a:rPr lang="en-US" altLang="en-US" baseline="30000"/>
              <a:t>2</a:t>
            </a:r>
            <a:r>
              <a:rPr lang="en-US" altLang="en-US"/>
              <a:t> 28% of the earth surface</a:t>
            </a:r>
          </a:p>
          <a:p>
            <a:pPr eaLnBrk="1" hangingPunct="1"/>
            <a:r>
              <a:rPr lang="en-US" altLang="en-US"/>
              <a:t>Atlantic ocean second-7.7x 10</a:t>
            </a:r>
            <a:r>
              <a:rPr lang="en-US" altLang="en-US" baseline="30000"/>
              <a:t>7</a:t>
            </a:r>
            <a:r>
              <a:rPr lang="en-US" altLang="en-US"/>
              <a:t> km</a:t>
            </a:r>
            <a:r>
              <a:rPr lang="en-US" altLang="en-US" baseline="30000"/>
              <a:t>2</a:t>
            </a:r>
          </a:p>
          <a:p>
            <a:pPr eaLnBrk="1" hangingPunct="1"/>
            <a:r>
              <a:rPr lang="en-US" altLang="en-US"/>
              <a:t>Indian ocean- 6.9 x</a:t>
            </a:r>
            <a:r>
              <a:rPr lang="en-US" altLang="en-US" baseline="30000"/>
              <a:t> </a:t>
            </a:r>
            <a:r>
              <a:rPr lang="en-US" altLang="en-US"/>
              <a:t>10</a:t>
            </a:r>
            <a:r>
              <a:rPr lang="en-US" altLang="en-US" baseline="30000"/>
              <a:t>7</a:t>
            </a:r>
            <a:r>
              <a:rPr lang="en-US" altLang="en-US"/>
              <a:t> km</a:t>
            </a:r>
            <a:r>
              <a:rPr lang="en-US" altLang="en-US" baseline="30000"/>
              <a:t>2</a:t>
            </a:r>
          </a:p>
          <a:p>
            <a:pPr lvl="1" eaLnBrk="1" hangingPunct="1"/>
            <a:r>
              <a:rPr lang="en-US" altLang="en-US" b="1"/>
              <a:t>Coastal seas</a:t>
            </a:r>
            <a:r>
              <a:rPr lang="en-US" altLang="en-US"/>
              <a:t>: Barents sea, Weddell Sea, North Sea, Irish Sea, Gulf of Mexico etc</a:t>
            </a:r>
          </a:p>
          <a:p>
            <a:pPr lvl="1" eaLnBrk="1" hangingPunct="1"/>
            <a:r>
              <a:rPr lang="en-US" altLang="en-US" b="1"/>
              <a:t>Enclosed seas:</a:t>
            </a:r>
            <a:r>
              <a:rPr lang="en-US" altLang="en-US"/>
              <a:t> Mediterranean Sea, Black Sea, Red sea, Persian Gulf etc. </a:t>
            </a:r>
          </a:p>
          <a:p>
            <a:pPr lvl="1" eaLnBrk="1" hangingPunct="1"/>
            <a:r>
              <a:rPr lang="en-US" altLang="en-US">
                <a:solidFill>
                  <a:srgbClr val="FF3300"/>
                </a:solidFill>
              </a:rPr>
              <a:t>(Orientate yourself with the Geography of the seas and oceans</a:t>
            </a:r>
            <a:r>
              <a:rPr lang="en-US" altLang="en-US"/>
              <a:t>)</a:t>
            </a:r>
            <a:endParaRPr lang="nl-NL" altLang="en-US"/>
          </a:p>
          <a:p>
            <a:pPr eaLnBrk="1" hangingPunct="1"/>
            <a:endParaRPr lang="en-US" altLang="en-US"/>
          </a:p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596701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167"/>
            <a:ext cx="8229600" cy="1143000"/>
          </a:xfrm>
        </p:spPr>
        <p:txBody>
          <a:bodyPr/>
          <a:lstStyle/>
          <a:p>
            <a:r>
              <a:rPr lang="en-US" dirty="0"/>
              <a:t>Pacific Ocean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4983163"/>
          </a:xfrm>
        </p:spPr>
        <p:txBody>
          <a:bodyPr/>
          <a:lstStyle/>
          <a:p>
            <a:r>
              <a:rPr lang="en-US" dirty="0"/>
              <a:t>Largest Ocean on earth(30% of the earth surface)</a:t>
            </a:r>
          </a:p>
          <a:p>
            <a:r>
              <a:rPr lang="en-US" dirty="0"/>
              <a:t>Existence of a ring of fire(75% of worlds active volcanoes) and area surrounding it. Hence earth quakes and tsunamis are common in the pacific</a:t>
            </a:r>
          </a:p>
          <a:p>
            <a:r>
              <a:rPr lang="en-US" dirty="0"/>
              <a:t>Has the longest coral reef population(the great barrier reef in Australia</a:t>
            </a:r>
          </a:p>
          <a:p>
            <a:r>
              <a:rPr lang="en-US" dirty="0"/>
              <a:t>Has the deepest ocean trench(Marianas trench;11,034m); 8x mount Everest</a:t>
            </a:r>
          </a:p>
          <a:p>
            <a:r>
              <a:rPr lang="en-US" dirty="0"/>
              <a:t>Largest amount of debris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3C0AF-FE45-4DE9-BA16-D006D48532CC}" type="datetime1">
              <a:rPr lang="en-US" smtClean="0"/>
              <a:t>10/17/2022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SBT 418 marine microbiology Dr. Wang'ondu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106C-F1FB-4798-A42A-B82386A92BFB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87521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Atlantic Ocean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3C0AF-FE45-4DE9-BA16-D006D48532CC}" type="datetime1">
              <a:rPr lang="en-US" smtClean="0"/>
              <a:t>10/17/2022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SBT 418 marine microbiology Dr. Wang'ondu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106C-F1FB-4798-A42A-B82386A92BFB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5596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Indian Ocean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3C0AF-FE45-4DE9-BA16-D006D48532CC}" type="datetime1">
              <a:rPr lang="en-US" smtClean="0"/>
              <a:t>10/17/2022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SBT 418 marine microbiology Dr. Wang'ondu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106C-F1FB-4798-A42A-B82386A92BFB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3945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0350"/>
            <a:ext cx="8229600" cy="811213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br>
              <a:rPr lang="en-US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en-US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Seas and Oceans </a:t>
            </a:r>
            <a:br>
              <a:rPr lang="en-US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endParaRPr lang="en-US" dirty="0"/>
          </a:p>
        </p:txBody>
      </p:sp>
      <p:sp>
        <p:nvSpPr>
          <p:cNvPr id="43011" name="Content Placeholder 2"/>
          <p:cNvSpPr>
            <a:spLocks noGrp="1"/>
          </p:cNvSpPr>
          <p:nvPr>
            <p:ph idx="1"/>
          </p:nvPr>
        </p:nvSpPr>
        <p:spPr>
          <a:xfrm>
            <a:off x="323850" y="1125538"/>
            <a:ext cx="8712200" cy="4679950"/>
          </a:xfrm>
        </p:spPr>
        <p:txBody>
          <a:bodyPr/>
          <a:lstStyle/>
          <a:p>
            <a:pPr eaLnBrk="1" hangingPunct="1"/>
            <a:r>
              <a:rPr lang="en-US" altLang="en-US" sz="2800" dirty="0">
                <a:cs typeface="Times New Roman" pitchFamily="18" charset="0"/>
              </a:rPr>
              <a:t>The  oceans  are  a great  mass  of  salt  water. </a:t>
            </a:r>
          </a:p>
          <a:p>
            <a:pPr eaLnBrk="1" hangingPunct="1"/>
            <a:r>
              <a:rPr lang="en-US" altLang="en-US" sz="2800" dirty="0">
                <a:cs typeface="Times New Roman" pitchFamily="18" charset="0"/>
              </a:rPr>
              <a:t>They  are mainly separated from  each  other  by  continents. </a:t>
            </a:r>
          </a:p>
          <a:p>
            <a:pPr eaLnBrk="1" hangingPunct="1"/>
            <a:r>
              <a:rPr lang="en-US" altLang="en-US" sz="2800" dirty="0">
                <a:cs typeface="Times New Roman" pitchFamily="18" charset="0"/>
              </a:rPr>
              <a:t>On the other hand </a:t>
            </a:r>
            <a:r>
              <a:rPr lang="en-US" altLang="en-US" sz="2800" b="1" dirty="0">
                <a:cs typeface="Times New Roman" pitchFamily="18" charset="0"/>
              </a:rPr>
              <a:t>seas </a:t>
            </a:r>
            <a:r>
              <a:rPr lang="en-US" altLang="en-US" sz="2800" dirty="0">
                <a:cs typeface="Times New Roman" pitchFamily="18" charset="0"/>
              </a:rPr>
              <a:t>are separated from oceans by island chains or by submarine ridges rising from the sea floor. </a:t>
            </a:r>
          </a:p>
          <a:p>
            <a:pPr eaLnBrk="1" hangingPunct="1"/>
            <a:r>
              <a:rPr lang="en-US" altLang="en-US" sz="2800" dirty="0">
                <a:cs typeface="Times New Roman" pitchFamily="18" charset="0"/>
              </a:rPr>
              <a:t>They are partially </a:t>
            </a:r>
            <a:r>
              <a:rPr lang="en-US" altLang="en-US" sz="2800" b="1" u="sng" dirty="0">
                <a:cs typeface="Times New Roman" pitchFamily="18" charset="0"/>
              </a:rPr>
              <a:t>enclosed by land</a:t>
            </a:r>
            <a:r>
              <a:rPr lang="en-US" altLang="en-US" sz="2800" b="1" dirty="0">
                <a:cs typeface="Times New Roman" pitchFamily="18" charset="0"/>
              </a:rPr>
              <a:t> </a:t>
            </a:r>
            <a:r>
              <a:rPr lang="en-US" altLang="en-US" sz="2800" dirty="0">
                <a:cs typeface="Times New Roman" pitchFamily="18" charset="0"/>
              </a:rPr>
              <a:t>and they are </a:t>
            </a:r>
            <a:r>
              <a:rPr lang="en-US" altLang="en-US" sz="2800" b="1" u="sng" dirty="0">
                <a:cs typeface="Times New Roman" pitchFamily="18" charset="0"/>
              </a:rPr>
              <a:t>much smaller</a:t>
            </a:r>
            <a:r>
              <a:rPr lang="en-US" altLang="en-US" sz="2800" dirty="0">
                <a:cs typeface="Times New Roman" pitchFamily="18" charset="0"/>
              </a:rPr>
              <a:t>.</a:t>
            </a:r>
          </a:p>
        </p:txBody>
      </p:sp>
      <p:sp>
        <p:nvSpPr>
          <p:cNvPr id="4301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08AA565F-167C-41C8-B338-7EBA8B4583B3}" type="datetime1">
              <a:rPr lang="en-US" altLang="en-US" sz="1400" smtClean="0"/>
              <a:t>10/17/2022</a:t>
            </a:fld>
            <a:endParaRPr lang="nl-NL" altLang="en-US" sz="1400"/>
          </a:p>
        </p:txBody>
      </p:sp>
      <p:sp>
        <p:nvSpPr>
          <p:cNvPr id="4301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en-US" sz="1400"/>
              <a:t>SBT 418 marine microbiology Dr. Wang'ondu</a:t>
            </a:r>
          </a:p>
        </p:txBody>
      </p:sp>
      <p:sp>
        <p:nvSpPr>
          <p:cNvPr id="4301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76CD8BEE-A8F2-4A5B-BD53-339C1B53E511}" type="slidenum">
              <a:rPr lang="nl-NL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14</a:t>
            </a:fld>
            <a:endParaRPr lang="nl-NL" altLang="en-US" sz="1400"/>
          </a:p>
        </p:txBody>
      </p:sp>
    </p:spTree>
    <p:extLst>
      <p:ext uri="{BB962C8B-B14F-4D97-AF65-F5344CB8AC3E}">
        <p14:creationId xmlns:p14="http://schemas.microsoft.com/office/powerpoint/2010/main" val="42609137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Content Placeholder 2"/>
          <p:cNvSpPr>
            <a:spLocks noGrp="1"/>
          </p:cNvSpPr>
          <p:nvPr>
            <p:ph idx="1"/>
          </p:nvPr>
        </p:nvSpPr>
        <p:spPr>
          <a:xfrm>
            <a:off x="250825" y="620713"/>
            <a:ext cx="8642350" cy="4752975"/>
          </a:xfrm>
        </p:spPr>
        <p:txBody>
          <a:bodyPr>
            <a:normAutofit lnSpcReduction="10000"/>
          </a:bodyPr>
          <a:lstStyle/>
          <a:p>
            <a:pPr eaLnBrk="1" hangingPunct="1">
              <a:defRPr/>
            </a:pPr>
            <a:r>
              <a:rPr lang="en-US" altLang="en-US" sz="2800" dirty="0">
                <a:latin typeface="+mj-lt"/>
                <a:cs typeface="Shonar Bangla" panose="020B0502040204020203" pitchFamily="34" charset="0"/>
              </a:rPr>
              <a:t>Owing to their extreme separation from the oceans, the seas have certain  special  characteristics</a:t>
            </a:r>
          </a:p>
          <a:p>
            <a:pPr marL="0" indent="0" eaLnBrk="1" hangingPunct="1">
              <a:buFontTx/>
              <a:buNone/>
              <a:defRPr/>
            </a:pPr>
            <a:r>
              <a:rPr lang="en-US" altLang="en-US" sz="2800" dirty="0">
                <a:latin typeface="+mj-lt"/>
                <a:cs typeface="Shonar Bangla" panose="020B0502040204020203" pitchFamily="34" charset="0"/>
              </a:rPr>
              <a:t> </a:t>
            </a:r>
          </a:p>
          <a:p>
            <a:pPr lvl="2" eaLnBrk="1" hangingPunct="1">
              <a:defRPr/>
            </a:pPr>
            <a:r>
              <a:rPr lang="en-US" altLang="en-US" sz="2800" b="1" dirty="0">
                <a:latin typeface="+mj-lt"/>
                <a:cs typeface="Shonar Bangla" panose="020B0502040204020203" pitchFamily="34" charset="0"/>
              </a:rPr>
              <a:t>reduced  exchange  of  water  masses</a:t>
            </a:r>
            <a:r>
              <a:rPr lang="en-US" altLang="en-US" sz="2800" dirty="0">
                <a:latin typeface="+mj-lt"/>
                <a:cs typeface="Shonar Bangla" panose="020B0502040204020203" pitchFamily="34" charset="0"/>
              </a:rPr>
              <a:t>,</a:t>
            </a:r>
          </a:p>
          <a:p>
            <a:pPr lvl="2" eaLnBrk="1" hangingPunct="1">
              <a:defRPr/>
            </a:pPr>
            <a:r>
              <a:rPr lang="en-US" altLang="en-US" sz="2800" b="1" dirty="0">
                <a:latin typeface="+mj-lt"/>
                <a:cs typeface="Shonar Bangla" panose="020B0502040204020203" pitchFamily="34" charset="0"/>
              </a:rPr>
              <a:t>they  show  considerable  differences </a:t>
            </a:r>
          </a:p>
          <a:p>
            <a:pPr marL="457200" lvl="1" indent="0" eaLnBrk="1" hangingPunct="1">
              <a:buFontTx/>
              <a:buNone/>
              <a:defRPr/>
            </a:pPr>
            <a:r>
              <a:rPr lang="en-US" altLang="en-US" b="1" dirty="0">
                <a:latin typeface="+mj-lt"/>
                <a:cs typeface="Shonar Bangla" panose="020B0502040204020203" pitchFamily="34" charset="0"/>
              </a:rPr>
              <a:t>		between  each  other(salinity and other dissolved </a:t>
            </a:r>
            <a:r>
              <a:rPr lang="en-US" altLang="en-US" b="1" dirty="0" err="1">
                <a:latin typeface="+mj-lt"/>
                <a:cs typeface="Shonar Bangla" panose="020B0502040204020203" pitchFamily="34" charset="0"/>
              </a:rPr>
              <a:t>cpds</a:t>
            </a:r>
            <a:r>
              <a:rPr lang="en-US" altLang="en-US" b="1" dirty="0">
                <a:latin typeface="+mj-lt"/>
                <a:cs typeface="Shonar Bangla" panose="020B0502040204020203" pitchFamily="34" charset="0"/>
              </a:rPr>
              <a:t>)</a:t>
            </a:r>
          </a:p>
          <a:p>
            <a:pPr marL="457200" lvl="1" indent="0" eaLnBrk="1" hangingPunct="1">
              <a:buFontTx/>
              <a:buNone/>
              <a:defRPr/>
            </a:pPr>
            <a:endParaRPr lang="en-US" altLang="en-US" dirty="0">
              <a:latin typeface="+mj-lt"/>
              <a:cs typeface="Shonar Bangla" panose="020B0502040204020203" pitchFamily="34" charset="0"/>
            </a:endParaRPr>
          </a:p>
          <a:p>
            <a:pPr marL="457200" lvl="1" indent="0" eaLnBrk="1" hangingPunct="1">
              <a:buFontTx/>
              <a:buNone/>
              <a:defRPr/>
            </a:pPr>
            <a:r>
              <a:rPr lang="en-US" altLang="en-US" dirty="0">
                <a:latin typeface="+mj-lt"/>
                <a:cs typeface="Shonar Bangla" panose="020B0502040204020203" pitchFamily="34" charset="0"/>
              </a:rPr>
              <a:t>Their  water  masses react more markedly than the  oceans to the local climatic conditions.</a:t>
            </a:r>
          </a:p>
        </p:txBody>
      </p:sp>
      <p:sp>
        <p:nvSpPr>
          <p:cNvPr id="44035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CEF06F45-73DD-4839-A413-92A14B5F8D65}" type="datetime1">
              <a:rPr lang="en-US" altLang="en-US" sz="1400" smtClean="0"/>
              <a:t>10/17/2022</a:t>
            </a:fld>
            <a:endParaRPr lang="nl-NL" altLang="en-US" sz="1400"/>
          </a:p>
        </p:txBody>
      </p:sp>
      <p:sp>
        <p:nvSpPr>
          <p:cNvPr id="44036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en-US" sz="1400"/>
              <a:t>SBT 418 marine microbiology Dr. Wang'ondu</a:t>
            </a:r>
          </a:p>
        </p:txBody>
      </p:sp>
      <p:sp>
        <p:nvSpPr>
          <p:cNvPr id="4403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387878C3-C512-4C02-AD0E-F5262CDA0318}" type="slidenum">
              <a:rPr lang="nl-NL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15</a:t>
            </a:fld>
            <a:endParaRPr lang="nl-NL" altLang="en-US" sz="1400"/>
          </a:p>
        </p:txBody>
      </p:sp>
    </p:spTree>
    <p:extLst>
      <p:ext uri="{BB962C8B-B14F-4D97-AF65-F5344CB8AC3E}">
        <p14:creationId xmlns:p14="http://schemas.microsoft.com/office/powerpoint/2010/main" val="30212668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1"/>
          <p:cNvSpPr>
            <a:spLocks noGrp="1"/>
          </p:cNvSpPr>
          <p:nvPr>
            <p:ph type="title"/>
          </p:nvPr>
        </p:nvSpPr>
        <p:spPr>
          <a:xfrm>
            <a:off x="28575" y="0"/>
            <a:ext cx="8229600" cy="1143000"/>
          </a:xfrm>
        </p:spPr>
        <p:txBody>
          <a:bodyPr/>
          <a:lstStyle/>
          <a:p>
            <a:r>
              <a:rPr lang="en-US" altLang="en-US" sz="3200" b="1" dirty="0"/>
              <a:t>Biogeographical zonation of world oceans</a:t>
            </a:r>
          </a:p>
        </p:txBody>
      </p:sp>
      <p:sp>
        <p:nvSpPr>
          <p:cNvPr id="45059" name="Content Placeholder 2"/>
          <p:cNvSpPr>
            <a:spLocks noGrp="1"/>
          </p:cNvSpPr>
          <p:nvPr>
            <p:ph idx="1"/>
          </p:nvPr>
        </p:nvSpPr>
        <p:spPr>
          <a:xfrm>
            <a:off x="0" y="1052513"/>
            <a:ext cx="9144000" cy="5113337"/>
          </a:xfrm>
        </p:spPr>
        <p:txBody>
          <a:bodyPr/>
          <a:lstStyle/>
          <a:p>
            <a:r>
              <a:rPr lang="en-US" altLang="en-US" dirty="0"/>
              <a:t>On the basis of </a:t>
            </a:r>
            <a:r>
              <a:rPr lang="en-US" altLang="en-US" b="1" u="sng" dirty="0"/>
              <a:t>surface ocean temperatures</a:t>
            </a:r>
            <a:r>
              <a:rPr lang="en-US" altLang="en-US" dirty="0"/>
              <a:t> the marine ecosystem can be divided into four major biogeographical zones namely:</a:t>
            </a:r>
          </a:p>
          <a:p>
            <a:pPr lvl="1"/>
            <a:r>
              <a:rPr lang="en-US" altLang="en-US" b="1" dirty="0">
                <a:solidFill>
                  <a:srgbClr val="FF0000"/>
                </a:solidFill>
              </a:rPr>
              <a:t>Polar</a:t>
            </a:r>
          </a:p>
          <a:p>
            <a:pPr lvl="1"/>
            <a:r>
              <a:rPr lang="en-US" altLang="en-US" b="1" dirty="0">
                <a:solidFill>
                  <a:srgbClr val="FF0000"/>
                </a:solidFill>
              </a:rPr>
              <a:t>Cold temperate</a:t>
            </a:r>
          </a:p>
          <a:p>
            <a:pPr lvl="1"/>
            <a:r>
              <a:rPr lang="en-US" altLang="en-US" b="1" dirty="0">
                <a:solidFill>
                  <a:srgbClr val="FF0000"/>
                </a:solidFill>
              </a:rPr>
              <a:t>Warm temperate (subtropical)</a:t>
            </a:r>
          </a:p>
          <a:p>
            <a:pPr lvl="1"/>
            <a:r>
              <a:rPr lang="en-US" altLang="en-US" b="1" dirty="0">
                <a:solidFill>
                  <a:srgbClr val="FF0000"/>
                </a:solidFill>
              </a:rPr>
              <a:t>Tropical (equatorial)</a:t>
            </a:r>
          </a:p>
          <a:p>
            <a:r>
              <a:rPr lang="en-US" altLang="en-US" dirty="0"/>
              <a:t>The boundaries between these zones are </a:t>
            </a:r>
            <a:r>
              <a:rPr lang="en-US" altLang="en-US" u="sng" dirty="0"/>
              <a:t>not absolute </a:t>
            </a:r>
            <a:r>
              <a:rPr lang="en-US" altLang="en-US" dirty="0"/>
              <a:t>and vary with season</a:t>
            </a:r>
          </a:p>
          <a:p>
            <a:endParaRPr lang="en-US" altLang="en-US" dirty="0"/>
          </a:p>
        </p:txBody>
      </p:sp>
      <p:sp>
        <p:nvSpPr>
          <p:cNvPr id="4506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5F69CC3D-2E33-4562-9BDA-1D8AF5ABAB9B}" type="datetime1">
              <a:rPr lang="en-US" altLang="en-US" sz="1400" smtClean="0"/>
              <a:t>10/17/2022</a:t>
            </a:fld>
            <a:endParaRPr lang="nl-NL" altLang="en-US" sz="1400"/>
          </a:p>
        </p:txBody>
      </p:sp>
      <p:sp>
        <p:nvSpPr>
          <p:cNvPr id="4506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en-US" sz="1400"/>
              <a:t>SBT 418 marine microbiology Dr. Wang'ondu</a:t>
            </a:r>
          </a:p>
        </p:txBody>
      </p:sp>
      <p:sp>
        <p:nvSpPr>
          <p:cNvPr id="4506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8436D06F-4346-421F-B094-A3A032055756}" type="slidenum">
              <a:rPr lang="nl-NL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16</a:t>
            </a:fld>
            <a:endParaRPr lang="nl-NL" altLang="en-US" sz="1400"/>
          </a:p>
        </p:txBody>
      </p:sp>
    </p:spTree>
    <p:extLst>
      <p:ext uri="{BB962C8B-B14F-4D97-AF65-F5344CB8AC3E}">
        <p14:creationId xmlns:p14="http://schemas.microsoft.com/office/powerpoint/2010/main" val="41793557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FF0000"/>
                </a:solidFill>
              </a:rPr>
              <a:t>Assignment</a:t>
            </a:r>
            <a:br>
              <a:rPr lang="en-US" dirty="0">
                <a:solidFill>
                  <a:srgbClr val="FF0000"/>
                </a:solidFill>
              </a:rPr>
            </a:b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Find out the characteristics of the following seas;</a:t>
            </a:r>
          </a:p>
          <a:p>
            <a:pPr lvl="1"/>
            <a:r>
              <a:rPr lang="en-US" dirty="0"/>
              <a:t> Dead Sea (is it really dead?)</a:t>
            </a:r>
          </a:p>
          <a:p>
            <a:pPr lvl="1"/>
            <a:r>
              <a:rPr lang="en-US" dirty="0"/>
              <a:t>Red sea</a:t>
            </a:r>
          </a:p>
          <a:p>
            <a:pPr lvl="1"/>
            <a:r>
              <a:rPr lang="en-US" dirty="0"/>
              <a:t>Black sea-why does it have anoxic waters/H</a:t>
            </a:r>
            <a:r>
              <a:rPr lang="en-US" baseline="-25000" dirty="0"/>
              <a:t>2</a:t>
            </a:r>
            <a:r>
              <a:rPr lang="en-US" dirty="0"/>
              <a:t>S</a:t>
            </a:r>
          </a:p>
          <a:p>
            <a:r>
              <a:rPr lang="en-US" dirty="0"/>
              <a:t>Are there any unique characteristics </a:t>
            </a:r>
          </a:p>
          <a:p>
            <a:r>
              <a:rPr lang="en-US" dirty="0"/>
              <a:t>Link to a short video on oceans </a:t>
            </a:r>
          </a:p>
          <a:p>
            <a:r>
              <a:rPr lang="en-US" dirty="0"/>
              <a:t>https://www.youtube.com/watch?v=MfWyzrkFkg8</a:t>
            </a:r>
          </a:p>
          <a:p>
            <a:r>
              <a:rPr lang="en-US" dirty="0"/>
              <a:t>https://www.youtube.com/watch?v=r9PeYPHdpNo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2D87E-483F-4701-A3F4-EF7D4B4CFFA2}" type="datetime1">
              <a:rPr lang="en-US" smtClean="0"/>
              <a:t>10/17/2022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SBT 418 marine microbiology Dr. Wang'ondu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106C-F1FB-4798-A42A-B82386A92BFB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8597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>
            <a:normAutofit/>
          </a:bodyPr>
          <a:lstStyle/>
          <a:p>
            <a:r>
              <a:rPr lang="en-US" sz="3200" b="1" dirty="0"/>
              <a:t>Role of marine ecosystems; Ecosystem services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13531004"/>
              </p:ext>
            </p:extLst>
          </p:nvPr>
        </p:nvGraphicFramePr>
        <p:xfrm>
          <a:off x="457200" y="914400"/>
          <a:ext cx="8610600" cy="52117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3C0AF-FE45-4DE9-BA16-D006D48532CC}" type="datetime1">
              <a:rPr lang="en-US" smtClean="0"/>
              <a:t>10/17/2022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SBT 418 marine microbiology Dr. Wang'ondu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106C-F1FB-4798-A42A-B82386A92BFB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607459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Valuation of Ecosystem Services( current affairs)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Why value marine services</a:t>
            </a:r>
          </a:p>
          <a:p>
            <a:r>
              <a:rPr lang="en-US" dirty="0"/>
              <a:t>See attached document in </a:t>
            </a:r>
            <a:r>
              <a:rPr lang="en-US" dirty="0" err="1"/>
              <a:t>Eclass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3C0AF-FE45-4DE9-BA16-D006D48532CC}" type="datetime1">
              <a:rPr lang="en-US" smtClean="0"/>
              <a:t>10/17/2022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SBT 418 marine microbiology Dr. Wang'ondu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106C-F1FB-4798-A42A-B82386A92BFB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1282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Objectives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3505201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At the end of this topic you should be able to:</a:t>
            </a:r>
          </a:p>
          <a:p>
            <a:pPr marL="457200" lvl="1" indent="0">
              <a:buNone/>
            </a:pPr>
            <a:r>
              <a:rPr lang="en-US" dirty="0"/>
              <a:t>1. Define  marine ecosystems </a:t>
            </a:r>
          </a:p>
          <a:p>
            <a:pPr marL="457200" lvl="1" indent="0">
              <a:buNone/>
            </a:pPr>
            <a:r>
              <a:rPr lang="en-US" dirty="0"/>
              <a:t>2. Differentiate between aquatic and marine ecosystems</a:t>
            </a:r>
          </a:p>
          <a:p>
            <a:pPr marL="457200" lvl="1" indent="0">
              <a:buNone/>
            </a:pPr>
            <a:r>
              <a:rPr lang="en-US" dirty="0"/>
              <a:t>3. Differentiate between Ocean and lakes</a:t>
            </a:r>
          </a:p>
          <a:p>
            <a:pPr marL="457200" lvl="1" indent="0">
              <a:buNone/>
            </a:pPr>
            <a:r>
              <a:rPr lang="en-US" dirty="0"/>
              <a:t>4. Discuss major world oceans and their unique characteristics</a:t>
            </a:r>
          </a:p>
          <a:p>
            <a:pPr marL="457200" lvl="1" indent="0">
              <a:buNone/>
            </a:pPr>
            <a:r>
              <a:rPr lang="en-US" dirty="0"/>
              <a:t>5. Describe the  role of marine ecosystems</a:t>
            </a:r>
          </a:p>
          <a:p>
            <a:pPr marL="457200" lvl="1" indent="0">
              <a:buNone/>
            </a:pPr>
            <a:r>
              <a:rPr lang="en-US" b="1" dirty="0"/>
              <a:t>6. Understand the need for valuation of ecosystem services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02F55-755A-440C-A5D0-B37AFA02A837}" type="datetime1">
              <a:rPr lang="en-US" smtClean="0"/>
              <a:t>10/17/2022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SBT 418 marine microbiology Dr. Wang'ondu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106C-F1FB-4798-A42A-B82386A92BF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6140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Definition of aquatic ecosystems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Water based environments(oceans, lakes, rivers, streams, ponds, swamps, streams and other man made wet lands)</a:t>
            </a:r>
          </a:p>
          <a:p>
            <a:r>
              <a:rPr lang="en-US" dirty="0"/>
              <a:t>They can either be fresh water or saline</a:t>
            </a:r>
          </a:p>
          <a:p>
            <a:r>
              <a:rPr lang="en-US" dirty="0"/>
              <a:t>Organisms in these ecosystems include, plants, animals and microbes</a:t>
            </a:r>
          </a:p>
          <a:p>
            <a:r>
              <a:rPr lang="en-US" dirty="0"/>
              <a:t>Organisms interact with the physical and chemical environment(abiotic) and biotic components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81582-E3B7-4F1B-B60A-2B9F2BE1B71B}" type="datetime1">
              <a:rPr lang="en-US" smtClean="0"/>
              <a:t>10/17/2022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SBT 418 marine microbiology Dr. Wang'ondu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106C-F1FB-4798-A42A-B82386A92BF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0503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What is a marine ecosystem?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Salty water comprising the ocean and the seas and inhabited by plants, animals and microbes (halophytic environment)</a:t>
            </a:r>
          </a:p>
          <a:p>
            <a:r>
              <a:rPr lang="en-US" dirty="0">
                <a:solidFill>
                  <a:srgbClr val="FF0000"/>
                </a:solidFill>
              </a:rPr>
              <a:t>Are lakes marine ecosystems?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22E37-910A-4880-8FB5-38747CB35A65}" type="datetime1">
              <a:rPr lang="en-US" smtClean="0"/>
              <a:t>10/17/2022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SBT 418 marine microbiology Dr. Wang'ondu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106C-F1FB-4798-A42A-B82386A92BF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6909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2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9B708393-29FE-4BD1-870C-00B433EABFDB}" type="datetime1">
              <a:rPr lang="en-GB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17/10/2022</a:t>
            </a:fld>
            <a:endParaRPr lang="nl-NL" altLang="en-US" sz="1400"/>
          </a:p>
        </p:txBody>
      </p:sp>
      <p:sp>
        <p:nvSpPr>
          <p:cNvPr id="7171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en-US" sz="1400"/>
              <a:t>SBT 418: Marine microbiology Introduction</a:t>
            </a:r>
          </a:p>
        </p:txBody>
      </p:sp>
      <p:sp>
        <p:nvSpPr>
          <p:cNvPr id="717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CD6109CE-15C0-4916-8141-BCF5B8245959}" type="slidenum">
              <a:rPr lang="nl-NL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5</a:t>
            </a:fld>
            <a:endParaRPr lang="nl-NL" altLang="en-US" sz="1400"/>
          </a:p>
        </p:txBody>
      </p:sp>
      <p:pic>
        <p:nvPicPr>
          <p:cNvPr id="7173" name="Picture 5" descr="Marine-ecosystem_full_size"/>
          <p:cNvPicPr>
            <a:picLocks noGrp="1" noChangeAspect="1" noChangeArrowheads="1"/>
          </p:cNvPicPr>
          <p:nvPr>
            <p:ph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55650" y="908050"/>
            <a:ext cx="8064500" cy="5372100"/>
          </a:xfrm>
        </p:spPr>
      </p:pic>
    </p:spTree>
    <p:extLst>
      <p:ext uri="{BB962C8B-B14F-4D97-AF65-F5344CB8AC3E}">
        <p14:creationId xmlns:p14="http://schemas.microsoft.com/office/powerpoint/2010/main" val="4073858743"/>
      </p:ext>
    </p:extLst>
  </p:cSld>
  <p:clrMapOvr>
    <a:masterClrMapping/>
  </p:clrMapOvr>
  <p:transition>
    <p:rand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Difference between oceans ad lakes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Size (biggest difference) oceans are vast ; lakes are smaller</a:t>
            </a:r>
          </a:p>
          <a:p>
            <a:r>
              <a:rPr lang="en-US" dirty="0"/>
              <a:t>Oceans have boundaries that cannot be easily demarcated</a:t>
            </a:r>
          </a:p>
          <a:p>
            <a:r>
              <a:rPr lang="en-US" dirty="0"/>
              <a:t>Difference in the composition of flora and fauna (some are similar </a:t>
            </a:r>
            <a:r>
              <a:rPr lang="en-US" dirty="0" err="1"/>
              <a:t>eg</a:t>
            </a:r>
            <a:r>
              <a:rPr lang="en-US" dirty="0"/>
              <a:t> algae) </a:t>
            </a:r>
          </a:p>
          <a:p>
            <a:r>
              <a:rPr lang="en-US" dirty="0"/>
              <a:t>Oceans have a high density of </a:t>
            </a:r>
            <a:r>
              <a:rPr lang="en-US" b="1" dirty="0"/>
              <a:t>salts</a:t>
            </a:r>
            <a:r>
              <a:rPr lang="en-US" dirty="0"/>
              <a:t> (salinity; 34‰)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3D2ED-CE34-4472-9D3B-B5E13E26BDB9}" type="datetime1">
              <a:rPr lang="en-US" smtClean="0"/>
              <a:t>10/17/2022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SBT 418 marine microbiology Dr. Wang'ondu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106C-F1FB-4798-A42A-B82386A92BF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5368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838200"/>
            <a:ext cx="8229600" cy="4525963"/>
          </a:xfrm>
        </p:spPr>
        <p:txBody>
          <a:bodyPr/>
          <a:lstStyle/>
          <a:p>
            <a:r>
              <a:rPr lang="en-US" b="1" dirty="0"/>
              <a:t>Area</a:t>
            </a:r>
            <a:r>
              <a:rPr lang="en-US" dirty="0"/>
              <a:t>; Oceans cover/occupy  about ¾ of the surface area of the earth (71%)</a:t>
            </a:r>
          </a:p>
          <a:p>
            <a:r>
              <a:rPr lang="en-US" b="1" dirty="0"/>
              <a:t>Ocean beaches </a:t>
            </a:r>
            <a:r>
              <a:rPr lang="en-US" dirty="0"/>
              <a:t>contain organisms(oysters, crabs) as opposed to lake beaches</a:t>
            </a:r>
          </a:p>
          <a:p>
            <a:r>
              <a:rPr lang="en-US" b="1" dirty="0"/>
              <a:t>Depth</a:t>
            </a:r>
            <a:r>
              <a:rPr lang="en-US" dirty="0"/>
              <a:t>; oceans are deeper, average depth is </a:t>
            </a:r>
            <a:r>
              <a:rPr lang="en-US" b="1" dirty="0"/>
              <a:t>4000m </a:t>
            </a:r>
            <a:r>
              <a:rPr lang="en-US" dirty="0"/>
              <a:t>and deepest part is </a:t>
            </a:r>
            <a:r>
              <a:rPr lang="en-US" b="1" dirty="0"/>
              <a:t>11,034</a:t>
            </a:r>
            <a:r>
              <a:rPr lang="en-US" dirty="0"/>
              <a:t>m (Marianas trench in the pacific ocean)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BF1F0-2DE4-4A82-9A32-B16E57478796}" type="datetime1">
              <a:rPr lang="en-US" smtClean="0"/>
              <a:t>10/17/2022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SBT 418 marine microbiology Dr. Wang'ondu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106C-F1FB-4798-A42A-B82386A92BF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9475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F1984031-7B9A-4A65-8A16-B627A2D45D3D}" type="datetime1">
              <a:rPr lang="en-US" altLang="en-US" sz="1400" smtClean="0"/>
              <a:t>10/17/2022</a:t>
            </a:fld>
            <a:endParaRPr lang="nl-NL" altLang="en-US" sz="1400"/>
          </a:p>
        </p:txBody>
      </p:sp>
      <p:sp>
        <p:nvSpPr>
          <p:cNvPr id="3993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en-US" sz="1400"/>
              <a:t>SBT 418 marine microbiology Dr. Wang'ondu</a:t>
            </a:r>
          </a:p>
        </p:txBody>
      </p:sp>
      <p:sp>
        <p:nvSpPr>
          <p:cNvPr id="3994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A63A35EF-BA51-4695-B399-1F4026CBEF41}" type="slidenum">
              <a:rPr lang="nl-NL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8</a:t>
            </a:fld>
            <a:endParaRPr lang="nl-NL" altLang="en-US" sz="1400"/>
          </a:p>
        </p:txBody>
      </p:sp>
      <p:sp>
        <p:nvSpPr>
          <p:cNvPr id="39941" name="Rectangle 2"/>
          <p:cNvSpPr>
            <a:spLocks noGrp="1" noChangeArrowheads="1"/>
          </p:cNvSpPr>
          <p:nvPr>
            <p:ph type="title"/>
          </p:nvPr>
        </p:nvSpPr>
        <p:spPr>
          <a:xfrm>
            <a:off x="23813" y="33338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z="3200" b="1" dirty="0"/>
              <a:t>Worlds oceans and seas</a:t>
            </a:r>
          </a:p>
        </p:txBody>
      </p:sp>
      <p:sp>
        <p:nvSpPr>
          <p:cNvPr id="399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196975"/>
            <a:ext cx="8569325" cy="48577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dirty="0"/>
              <a:t>The marine ecosystem is the largest on the planet and accounts for over 90% of the biosphere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/>
              <a:t>Oceans cover  3.6 x 10</a:t>
            </a:r>
            <a:r>
              <a:rPr lang="en-US" altLang="en-US" baseline="30000" dirty="0"/>
              <a:t>8 </a:t>
            </a:r>
            <a:r>
              <a:rPr lang="en-US" altLang="en-US" dirty="0"/>
              <a:t>km</a:t>
            </a:r>
            <a:r>
              <a:rPr lang="en-US" altLang="en-US" baseline="30000" dirty="0"/>
              <a:t>2</a:t>
            </a:r>
            <a:r>
              <a:rPr lang="en-US" altLang="en-US" dirty="0"/>
              <a:t> ( 71% of the earths surface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/>
              <a:t>Contain 1.4 x 10</a:t>
            </a:r>
            <a:r>
              <a:rPr lang="en-US" altLang="en-US" baseline="30000" dirty="0"/>
              <a:t>21</a:t>
            </a:r>
            <a:r>
              <a:rPr lang="en-US" altLang="en-US" dirty="0"/>
              <a:t> litres of water (97% of the total earth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/>
              <a:t>Average depth is </a:t>
            </a:r>
            <a:r>
              <a:rPr lang="en-US" altLang="en-US" b="1" dirty="0"/>
              <a:t>4,000m (4km)</a:t>
            </a:r>
            <a:r>
              <a:rPr lang="en-US" altLang="en-US" dirty="0"/>
              <a:t>, but there are deeper trenches measuring up to 11 km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/>
              <a:t>e.g. The </a:t>
            </a:r>
            <a:r>
              <a:rPr lang="en-US" altLang="en-US" b="1" dirty="0">
                <a:solidFill>
                  <a:srgbClr val="FF0000"/>
                </a:solidFill>
              </a:rPr>
              <a:t>Marianas trench </a:t>
            </a:r>
            <a:r>
              <a:rPr lang="en-US" altLang="en-US" dirty="0"/>
              <a:t>in the Pacific ocean</a:t>
            </a:r>
          </a:p>
        </p:txBody>
      </p:sp>
    </p:spTree>
    <p:extLst>
      <p:ext uri="{BB962C8B-B14F-4D97-AF65-F5344CB8AC3E}">
        <p14:creationId xmlns:p14="http://schemas.microsoft.com/office/powerpoint/2010/main" val="9823823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Date Placeholder 2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470C3B15-1EC1-491E-B887-CFB09DDF9CD4}" type="datetime1">
              <a:rPr lang="en-US" altLang="en-US" sz="1400" smtClean="0"/>
              <a:t>10/17/2022</a:t>
            </a:fld>
            <a:endParaRPr lang="nl-NL" altLang="en-US" sz="1400"/>
          </a:p>
        </p:txBody>
      </p:sp>
      <p:sp>
        <p:nvSpPr>
          <p:cNvPr id="40963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en-US" sz="1400"/>
              <a:t>SBT 418 marine microbiology Dr. Wang'ondu</a:t>
            </a:r>
          </a:p>
        </p:txBody>
      </p:sp>
      <p:sp>
        <p:nvSpPr>
          <p:cNvPr id="4096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3EB24BB8-4D4B-4B29-8695-DDFA6AD2A4EB}" type="slidenum">
              <a:rPr lang="nl-NL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9</a:t>
            </a:fld>
            <a:endParaRPr lang="nl-NL" altLang="en-US" sz="1400"/>
          </a:p>
        </p:txBody>
      </p:sp>
      <p:sp>
        <p:nvSpPr>
          <p:cNvPr id="40965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7543800" cy="914400"/>
          </a:xfrm>
        </p:spPr>
        <p:txBody>
          <a:bodyPr/>
          <a:lstStyle/>
          <a:p>
            <a:pPr eaLnBrk="1" hangingPunct="1"/>
            <a:r>
              <a:rPr lang="en-GB" altLang="en-US"/>
              <a:t>World oceans and seas</a:t>
            </a:r>
          </a:p>
        </p:txBody>
      </p:sp>
      <p:pic>
        <p:nvPicPr>
          <p:cNvPr id="40966" name="Picture 3" descr="World Ocean Ma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966788"/>
            <a:ext cx="8610600" cy="5500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978193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222</TotalTime>
  <Words>994</Words>
  <Application>Microsoft Office PowerPoint</Application>
  <PresentationFormat>On-screen Show (4:3)</PresentationFormat>
  <Paragraphs>149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2" baseType="lpstr">
      <vt:lpstr>Arial</vt:lpstr>
      <vt:lpstr>Calibri</vt:lpstr>
      <vt:lpstr>Office Theme</vt:lpstr>
      <vt:lpstr>Topic 1</vt:lpstr>
      <vt:lpstr>Objectives </vt:lpstr>
      <vt:lpstr>Definition of aquatic ecosystems</vt:lpstr>
      <vt:lpstr>What is a marine ecosystem?</vt:lpstr>
      <vt:lpstr>PowerPoint Presentation</vt:lpstr>
      <vt:lpstr>Difference between oceans ad lakes</vt:lpstr>
      <vt:lpstr>PowerPoint Presentation</vt:lpstr>
      <vt:lpstr>Worlds oceans and seas</vt:lpstr>
      <vt:lpstr>World oceans and seas</vt:lpstr>
      <vt:lpstr>PowerPoint Presentation</vt:lpstr>
      <vt:lpstr>Pacific Ocean</vt:lpstr>
      <vt:lpstr>Atlantic Ocean</vt:lpstr>
      <vt:lpstr>Indian Ocean</vt:lpstr>
      <vt:lpstr> Seas and Oceans  </vt:lpstr>
      <vt:lpstr>PowerPoint Presentation</vt:lpstr>
      <vt:lpstr>Biogeographical zonation of world oceans</vt:lpstr>
      <vt:lpstr>Assignment </vt:lpstr>
      <vt:lpstr>Role of marine ecosystems; Ecosystem services</vt:lpstr>
      <vt:lpstr>Valuation of Ecosystem Services( current affairs)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</dc:title>
  <dc:creator>admin</dc:creator>
  <cp:lastModifiedBy>user</cp:lastModifiedBy>
  <cp:revision>20</cp:revision>
  <dcterms:created xsi:type="dcterms:W3CDTF">2021-10-19T06:51:38Z</dcterms:created>
  <dcterms:modified xsi:type="dcterms:W3CDTF">2022-10-17T12:28:02Z</dcterms:modified>
</cp:coreProperties>
</file>