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144000"/>
  <p:embeddedFontLst>
    <p:embeddedFont>
      <p:font typeface="Roboto Slab"/>
      <p:regular r:id="rId13"/>
      <p:bold r:id="rId14"/>
    </p:embeddedFont>
    <p:embeddedFont>
      <p:font typeface="Candar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Slab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andara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Candara-italic.fntdata"/><Relationship Id="rId16" Type="http://schemas.openxmlformats.org/officeDocument/2006/relationships/font" Target="fonts/Candara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Candara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7a02eb58c_2_12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7a02eb58c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87a02eb58c_2_12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d252c9a3a_0_0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d252c9a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8d252c9a3a_0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6c1a648cb_0_0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6c1a648c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g86c1a648cb_0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6c1a648cb_0_6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6c1a648c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g86c1a648cb_0_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02234fee5_0_0:notes"/>
          <p:cNvSpPr/>
          <p:nvPr>
            <p:ph idx="2" type="sldImg"/>
          </p:nvPr>
        </p:nvSpPr>
        <p:spPr>
          <a:xfrm>
            <a:off x="914400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02234fe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gf02234fee5_0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>
            <p:ph type="ctrTitle"/>
          </p:nvPr>
        </p:nvSpPr>
        <p:spPr>
          <a:xfrm>
            <a:off x="685800" y="1600200"/>
            <a:ext cx="7772400" cy="178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" type="subTitle"/>
          </p:nvPr>
        </p:nvSpPr>
        <p:spPr>
          <a:xfrm>
            <a:off x="1371600" y="3556001"/>
            <a:ext cx="6400800" cy="14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rtl="0" algn="ctr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304800" y="6019800"/>
            <a:ext cx="86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>
                <a:solidFill>
                  <a:schemeClr val="dk2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>
            <p:ph idx="1" type="body"/>
          </p:nvPr>
        </p:nvSpPr>
        <p:spPr>
          <a:xfrm>
            <a:off x="269875" y="2531850"/>
            <a:ext cx="8655000" cy="3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type="title"/>
          </p:nvPr>
        </p:nvSpPr>
        <p:spPr>
          <a:xfrm>
            <a:off x="228600" y="304800"/>
            <a:ext cx="75438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1" type="ftr"/>
          </p:nvPr>
        </p:nvSpPr>
        <p:spPr>
          <a:xfrm>
            <a:off x="269875" y="6172200"/>
            <a:ext cx="8797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>
                <a:solidFill>
                  <a:schemeClr val="dk2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28600" y="228600"/>
            <a:ext cx="8696400" cy="6035700"/>
          </a:xfrm>
          <a:prstGeom prst="roundRect">
            <a:avLst>
              <a:gd fmla="val 275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228791" y="5181514"/>
            <a:ext cx="8722677" cy="1330287"/>
            <a:chOff x="-3905250" y="4294188"/>
            <a:chExt cx="13011152" cy="1892300"/>
          </a:xfrm>
        </p:grpSpPr>
        <p:sp>
          <p:nvSpPr>
            <p:cNvPr id="12" name="Google Shape;12;p1"/>
            <p:cNvSpPr/>
            <p:nvPr/>
          </p:nvSpPr>
          <p:spPr>
            <a:xfrm>
              <a:off x="4810682" y="4499677"/>
              <a:ext cx="4295220" cy="1016152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-308537" y="4319028"/>
              <a:ext cx="8280257" cy="1208092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1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4015" y="4334834"/>
              <a:ext cx="8164235" cy="1101959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4157164" y="4316769"/>
              <a:ext cx="4939265" cy="925827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pic>
        <p:nvPicPr>
          <p:cNvPr id="17" name="Google Shape;17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038600" y="304800"/>
            <a:ext cx="10668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"/>
          <p:cNvSpPr txBox="1"/>
          <p:nvPr>
            <p:ph type="title"/>
          </p:nvPr>
        </p:nvSpPr>
        <p:spPr>
          <a:xfrm>
            <a:off x="457200" y="338137"/>
            <a:ext cx="82296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871537" y="2674937"/>
            <a:ext cx="7408800" cy="3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304800" y="6019800"/>
            <a:ext cx="86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/>
          <p:nvPr/>
        </p:nvSpPr>
        <p:spPr>
          <a:xfrm>
            <a:off x="228600" y="228600"/>
            <a:ext cx="8696400" cy="2468700"/>
          </a:xfrm>
          <a:prstGeom prst="roundRect">
            <a:avLst>
              <a:gd fmla="val 726" name="adj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  <a:gs pos="100000">
                <a:srgbClr val="83D3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27" name="Google Shape;27;p3"/>
          <p:cNvGrpSpPr/>
          <p:nvPr/>
        </p:nvGrpSpPr>
        <p:grpSpPr>
          <a:xfrm>
            <a:off x="211098" y="1679489"/>
            <a:ext cx="8723434" cy="1330287"/>
            <a:chOff x="-3905251" y="4294188"/>
            <a:chExt cx="13027829" cy="1892300"/>
          </a:xfrm>
        </p:grpSpPr>
        <p:sp>
          <p:nvSpPr>
            <p:cNvPr id="28" name="Google Shape;28;p3"/>
            <p:cNvSpPr/>
            <p:nvPr/>
          </p:nvSpPr>
          <p:spPr>
            <a:xfrm>
              <a:off x="4810006" y="4499677"/>
              <a:ext cx="4295985" cy="1016152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-308667" y="4319028"/>
              <a:ext cx="8279018" cy="1208092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61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286" y="4334834"/>
              <a:ext cx="8165213" cy="1101959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155651" y="4316769"/>
              <a:ext cx="4940860" cy="925827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-3905251" y="4294188"/>
              <a:ext cx="1302782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pic>
        <p:nvPicPr>
          <p:cNvPr id="33" name="Google Shape;33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457200"/>
            <a:ext cx="8382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ountain 17.JPG" id="34" name="Google Shape;3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ountain 17.JPG" id="35" name="Google Shape;3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381000"/>
            <a:ext cx="10668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"/>
          <p:cNvSpPr txBox="1"/>
          <p:nvPr>
            <p:ph type="title"/>
          </p:nvPr>
        </p:nvSpPr>
        <p:spPr>
          <a:xfrm>
            <a:off x="1447800" y="338125"/>
            <a:ext cx="63246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" type="body"/>
          </p:nvPr>
        </p:nvSpPr>
        <p:spPr>
          <a:xfrm>
            <a:off x="269875" y="2531850"/>
            <a:ext cx="8655000" cy="3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269875" y="6172200"/>
            <a:ext cx="8797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ctrTitle"/>
          </p:nvPr>
        </p:nvSpPr>
        <p:spPr>
          <a:xfrm>
            <a:off x="685800" y="1600200"/>
            <a:ext cx="7772400" cy="177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6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eclass training on Assignment Module</a:t>
            </a:r>
            <a:endParaRPr sz="2100"/>
          </a:p>
        </p:txBody>
      </p:sp>
      <p:sp>
        <p:nvSpPr>
          <p:cNvPr id="48" name="Google Shape;48;p5"/>
          <p:cNvSpPr txBox="1"/>
          <p:nvPr>
            <p:ph idx="1" type="subTitle"/>
          </p:nvPr>
        </p:nvSpPr>
        <p:spPr>
          <a:xfrm>
            <a:off x="1371600" y="3556000"/>
            <a:ext cx="6400800" cy="15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e-Learning Team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Lst@uonbi.ac.ke</a:t>
            </a:r>
            <a:endParaRPr/>
          </a:p>
        </p:txBody>
      </p:sp>
      <p:sp>
        <p:nvSpPr>
          <p:cNvPr id="49" name="Google Shape;49;p5"/>
          <p:cNvSpPr txBox="1"/>
          <p:nvPr/>
        </p:nvSpPr>
        <p:spPr>
          <a:xfrm>
            <a:off x="304800" y="6019800"/>
            <a:ext cx="868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ndara"/>
              <a:buNone/>
            </a:pPr>
            <a:r>
              <a:rPr b="1" i="0" lang="en-US" sz="14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University of Nairobi                                 ISO 9001:2015       </a:t>
            </a:r>
            <a:fld id="{00000000-1234-1234-1234-123412341234}" type="slidenum">
              <a:rPr b="1" i="0" lang="en-US" sz="14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‹#›</a:t>
            </a:fld>
            <a:r>
              <a:rPr b="1" i="0" lang="en-US" sz="14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	 Certified 		http://www.uonbi.ac.ke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/>
          <p:nvPr>
            <p:ph idx="1" type="body"/>
          </p:nvPr>
        </p:nvSpPr>
        <p:spPr>
          <a:xfrm>
            <a:off x="269875" y="2321250"/>
            <a:ext cx="8655000" cy="416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100"/>
              <a:t>This Section Covers the following:</a:t>
            </a:r>
            <a:endParaRPr b="1" sz="2100"/>
          </a:p>
          <a:p>
            <a:pPr indent="-361950" lvl="0" marL="457200" rtl="0" algn="l">
              <a:spcBef>
                <a:spcPts val="360"/>
              </a:spcBef>
              <a:spcAft>
                <a:spcPts val="0"/>
              </a:spcAft>
              <a:buClr>
                <a:srgbClr val="CFE2F3"/>
              </a:buClr>
              <a:buSzPts val="2100"/>
              <a:buAutoNum type="arabicPeriod"/>
            </a:pPr>
            <a:r>
              <a:rPr b="1" lang="en-US" sz="2100">
                <a:solidFill>
                  <a:srgbClr val="CFE2F3"/>
                </a:solidFill>
              </a:rPr>
              <a:t>Login to eclass</a:t>
            </a:r>
            <a:endParaRPr b="1" sz="2100">
              <a:solidFill>
                <a:srgbClr val="CFE2F3"/>
              </a:solidFill>
            </a:endParaRPr>
          </a:p>
          <a:p>
            <a:pPr indent="-361950" lvl="0" marL="457200" rtl="0" algn="l">
              <a:spcBef>
                <a:spcPts val="360"/>
              </a:spcBef>
              <a:spcAft>
                <a:spcPts val="0"/>
              </a:spcAft>
              <a:buClr>
                <a:srgbClr val="CFE2F3"/>
              </a:buClr>
              <a:buSzPts val="2100"/>
              <a:buAutoNum type="arabicPeriod"/>
            </a:pPr>
            <a:r>
              <a:rPr b="1" lang="en-US" sz="2100">
                <a:solidFill>
                  <a:srgbClr val="CFE2F3"/>
                </a:solidFill>
              </a:rPr>
              <a:t>Locate your course (s) &amp;  Turn on editing *(sci 000)</a:t>
            </a:r>
            <a:endParaRPr b="1" sz="2100">
              <a:solidFill>
                <a:srgbClr val="CFE2F3"/>
              </a:solidFill>
            </a:endParaRPr>
          </a:p>
          <a:p>
            <a:pPr indent="-361950" lvl="0" marL="4572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2100"/>
              <a:buAutoNum type="arabicPeriod"/>
            </a:pPr>
            <a:r>
              <a:rPr b="1" lang="en-US" sz="2100"/>
              <a:t>Adding an activity or a resource “Assignment”</a:t>
            </a:r>
            <a:endParaRPr b="1" sz="2100"/>
          </a:p>
          <a:p>
            <a:pPr indent="-361950" lvl="0" marL="4572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2100"/>
              <a:buAutoNum type="arabicPeriod"/>
            </a:pPr>
            <a:r>
              <a:rPr b="1" lang="en-US" sz="2100"/>
              <a:t>Setting up a cover page and </a:t>
            </a:r>
            <a:r>
              <a:rPr b="1" lang="en-US" sz="2100"/>
              <a:t>necessary</a:t>
            </a:r>
            <a:r>
              <a:rPr b="1" lang="en-US" sz="2100"/>
              <a:t> Settings</a:t>
            </a:r>
            <a:endParaRPr b="1" sz="2100"/>
          </a:p>
          <a:p>
            <a:pPr indent="-361950" lvl="2" marL="1371600" rtl="0" algn="l">
              <a:spcBef>
                <a:spcPts val="360"/>
              </a:spcBef>
              <a:spcAft>
                <a:spcPts val="0"/>
              </a:spcAft>
              <a:buSzPts val="2100"/>
              <a:buAutoNum type="romanLcPeriod"/>
            </a:pPr>
            <a:r>
              <a:rPr b="1" lang="en-US" sz="2100"/>
              <a:t>Time setting</a:t>
            </a:r>
            <a:endParaRPr b="1" sz="2100"/>
          </a:p>
          <a:p>
            <a:pPr indent="-361950" lvl="2" marL="1371600" rtl="0" algn="l">
              <a:spcBef>
                <a:spcPts val="360"/>
              </a:spcBef>
              <a:spcAft>
                <a:spcPts val="0"/>
              </a:spcAft>
              <a:buSzPts val="2100"/>
              <a:buAutoNum type="romanLcPeriod"/>
            </a:pPr>
            <a:r>
              <a:rPr b="1" lang="en-US" sz="2100"/>
              <a:t>Submission types (file upload /Typed assignment)</a:t>
            </a:r>
            <a:endParaRPr b="1" sz="2100"/>
          </a:p>
          <a:p>
            <a:pPr indent="-361950" lvl="2" marL="1371600" rtl="0" algn="l">
              <a:spcBef>
                <a:spcPts val="360"/>
              </a:spcBef>
              <a:spcAft>
                <a:spcPts val="0"/>
              </a:spcAft>
              <a:buSzPts val="2100"/>
              <a:buAutoNum type="romanLcPeriod"/>
            </a:pPr>
            <a:r>
              <a:rPr b="1" lang="en-US" sz="2100"/>
              <a:t>Feedback Types (Feedback and Annotate PDF)</a:t>
            </a:r>
            <a:endParaRPr b="1" sz="2100"/>
          </a:p>
          <a:p>
            <a:pPr indent="-361950" lvl="2" marL="1371600" rtl="0" algn="l">
              <a:spcBef>
                <a:spcPts val="360"/>
              </a:spcBef>
              <a:spcAft>
                <a:spcPts val="0"/>
              </a:spcAft>
              <a:buSzPts val="2100"/>
              <a:buAutoNum type="romanLcPeriod"/>
            </a:pPr>
            <a:r>
              <a:rPr b="1" lang="en-US" sz="2100"/>
              <a:t>Grading (simple, rubric  &amp; Marking Guide)</a:t>
            </a:r>
            <a:endParaRPr b="1" sz="2100"/>
          </a:p>
          <a:p>
            <a:pPr indent="0" lvl="0" marL="13716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56" name="Google Shape;56;p6"/>
          <p:cNvSpPr txBox="1"/>
          <p:nvPr>
            <p:ph type="title"/>
          </p:nvPr>
        </p:nvSpPr>
        <p:spPr>
          <a:xfrm>
            <a:off x="1501675" y="304800"/>
            <a:ext cx="6270600" cy="125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Assignment Section</a:t>
            </a:r>
            <a:r>
              <a:rPr lang="en-US" sz="30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 Outline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idx="1" type="body"/>
          </p:nvPr>
        </p:nvSpPr>
        <p:spPr>
          <a:xfrm>
            <a:off x="269875" y="2503575"/>
            <a:ext cx="8655000" cy="3622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360"/>
              </a:spcBef>
              <a:spcAft>
                <a:spcPts val="0"/>
              </a:spcAft>
              <a:buSzPts val="2000"/>
              <a:buFont typeface="Candara"/>
              <a:buAutoNum type="arabicPeriod"/>
            </a:pPr>
            <a:r>
              <a:rPr lang="en-US" sz="2600"/>
              <a:t>Login to eclass: using your AD Credentials</a:t>
            </a:r>
            <a:endParaRPr sz="2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ndara"/>
              <a:buAutoNum type="arabicPeriod"/>
            </a:pPr>
            <a:r>
              <a:rPr lang="en-US" sz="2600"/>
              <a:t>search for a course e. g </a:t>
            </a:r>
            <a:r>
              <a:rPr lang="en-US" sz="2600">
                <a:solidFill>
                  <a:srgbClr val="FF0000"/>
                </a:solidFill>
              </a:rPr>
              <a:t>“</a:t>
            </a:r>
            <a:r>
              <a:rPr b="1" i="1" lang="en-US" sz="2600">
                <a:solidFill>
                  <a:srgbClr val="FF0000"/>
                </a:solidFill>
              </a:rPr>
              <a:t>SCC 000”</a:t>
            </a:r>
            <a:endParaRPr b="1" i="1" sz="2600">
              <a:solidFill>
                <a:srgbClr val="FF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ndara"/>
              <a:buAutoNum type="arabicPeriod"/>
            </a:pPr>
            <a:r>
              <a:rPr lang="en-US" sz="2600"/>
              <a:t>click on “</a:t>
            </a:r>
            <a:r>
              <a:rPr b="1" i="1" lang="en-US" sz="2600">
                <a:solidFill>
                  <a:srgbClr val="FF0000"/>
                </a:solidFill>
              </a:rPr>
              <a:t>Turn on editing”</a:t>
            </a:r>
            <a:endParaRPr b="1" i="1" sz="2600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ndara"/>
              <a:buAutoNum type="arabicPeriod"/>
            </a:pPr>
            <a:r>
              <a:rPr lang="en-US" sz="2600"/>
              <a:t>click on </a:t>
            </a:r>
            <a:r>
              <a:rPr b="1" lang="en-US" sz="2600">
                <a:solidFill>
                  <a:srgbClr val="FF0000"/>
                </a:solidFill>
              </a:rPr>
              <a:t>“</a:t>
            </a:r>
            <a:r>
              <a:rPr b="1" i="1" lang="en-US" sz="2200">
                <a:solidFill>
                  <a:srgbClr val="FF0000"/>
                </a:solidFill>
                <a:highlight>
                  <a:schemeClr val="lt1"/>
                </a:highlight>
              </a:rPr>
              <a:t>Add an Activity or Resource</a:t>
            </a:r>
            <a:r>
              <a:rPr b="1" lang="en-US" sz="2200">
                <a:solidFill>
                  <a:srgbClr val="FF0000"/>
                </a:solidFill>
                <a:highlight>
                  <a:schemeClr val="lt1"/>
                </a:highlight>
              </a:rPr>
              <a:t>”</a:t>
            </a:r>
            <a:endParaRPr b="1" sz="3500">
              <a:solidFill>
                <a:srgbClr val="FF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ndara"/>
              <a:buAutoNum type="arabicPeriod"/>
            </a:pPr>
            <a:r>
              <a:rPr lang="en-US" sz="2600"/>
              <a:t>Select </a:t>
            </a:r>
            <a:r>
              <a:rPr lang="en-US" sz="2600">
                <a:solidFill>
                  <a:srgbClr val="FF0000"/>
                </a:solidFill>
              </a:rPr>
              <a:t>“</a:t>
            </a:r>
            <a:r>
              <a:rPr b="1" i="1" lang="en-US" sz="2600">
                <a:solidFill>
                  <a:srgbClr val="FF0000"/>
                </a:solidFill>
              </a:rPr>
              <a:t>Assignment”</a:t>
            </a:r>
            <a:r>
              <a:rPr b="1" lang="en-US" sz="2600"/>
              <a:t> </a:t>
            </a:r>
            <a:r>
              <a:rPr lang="en-US" sz="2600"/>
              <a:t>and click </a:t>
            </a:r>
            <a:r>
              <a:rPr lang="en-US" sz="2600">
                <a:solidFill>
                  <a:srgbClr val="FF0000"/>
                </a:solidFill>
              </a:rPr>
              <a:t>“</a:t>
            </a:r>
            <a:r>
              <a:rPr b="1" lang="en-US" sz="2600">
                <a:solidFill>
                  <a:srgbClr val="FF0000"/>
                </a:solidFill>
              </a:rPr>
              <a:t>ADD”</a:t>
            </a:r>
            <a:endParaRPr b="1" sz="2600">
              <a:solidFill>
                <a:srgbClr val="FF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ndara"/>
              <a:buAutoNum type="arabicPeriod"/>
            </a:pPr>
            <a:r>
              <a:rPr lang="en-US" sz="2600"/>
              <a:t>Setup the </a:t>
            </a:r>
            <a:r>
              <a:rPr b="1" i="1" lang="en-US" sz="2600">
                <a:solidFill>
                  <a:srgbClr val="FF0000"/>
                </a:solidFill>
              </a:rPr>
              <a:t>cover Page details</a:t>
            </a:r>
            <a:r>
              <a:rPr lang="en-US" sz="2600"/>
              <a:t> and all </a:t>
            </a:r>
            <a:r>
              <a:rPr b="1" i="1" lang="en-US" sz="2600">
                <a:solidFill>
                  <a:srgbClr val="FF0000"/>
                </a:solidFill>
              </a:rPr>
              <a:t>Required Setting</a:t>
            </a:r>
            <a:r>
              <a:rPr b="1" lang="en-US" sz="2600">
                <a:solidFill>
                  <a:srgbClr val="FF0000"/>
                </a:solidFill>
              </a:rPr>
              <a:t> (</a:t>
            </a:r>
            <a:r>
              <a:rPr b="1" lang="en-US" sz="2600" u="sng">
                <a:solidFill>
                  <a:srgbClr val="FF0000"/>
                </a:solidFill>
              </a:rPr>
              <a:t>‘</a:t>
            </a:r>
            <a:r>
              <a:rPr b="1" i="1" lang="en-US" sz="2600" u="sng">
                <a:solidFill>
                  <a:schemeClr val="dk1"/>
                </a:solidFill>
              </a:rPr>
              <a:t>See Next Slide’</a:t>
            </a:r>
            <a:r>
              <a:rPr b="1" lang="en-US" sz="2600">
                <a:solidFill>
                  <a:srgbClr val="FF0000"/>
                </a:solidFill>
              </a:rPr>
              <a:t>)</a:t>
            </a:r>
            <a:r>
              <a:rPr lang="en-US" sz="2600">
                <a:solidFill>
                  <a:srgbClr val="FF0000"/>
                </a:solidFill>
              </a:rPr>
              <a:t> and Click Save and display</a:t>
            </a:r>
            <a:r>
              <a:rPr lang="en-US" sz="2600"/>
              <a:t> </a:t>
            </a:r>
            <a:endParaRPr sz="2600"/>
          </a:p>
        </p:txBody>
      </p:sp>
      <p:sp>
        <p:nvSpPr>
          <p:cNvPr id="63" name="Google Shape;63;p7"/>
          <p:cNvSpPr txBox="1"/>
          <p:nvPr>
            <p:ph type="title"/>
          </p:nvPr>
        </p:nvSpPr>
        <p:spPr>
          <a:xfrm>
            <a:off x="1485425" y="304800"/>
            <a:ext cx="6287100" cy="125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 an Assignment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/>
          <p:nvPr>
            <p:ph idx="1" type="body"/>
          </p:nvPr>
        </p:nvSpPr>
        <p:spPr>
          <a:xfrm>
            <a:off x="186150" y="1995425"/>
            <a:ext cx="8757300" cy="473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-US" sz="2300">
                <a:solidFill>
                  <a:srgbClr val="FF0000"/>
                </a:solidFill>
              </a:rPr>
              <a:t>under General</a:t>
            </a:r>
            <a:r>
              <a:rPr lang="en-US" sz="2300"/>
              <a:t> 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AutoNum type="alphaLcPeriod"/>
            </a:pPr>
            <a:r>
              <a:rPr lang="en-US" sz="2100"/>
              <a:t>Add </a:t>
            </a:r>
            <a:r>
              <a:rPr lang="en-US" sz="2100">
                <a:solidFill>
                  <a:srgbClr val="FF0000"/>
                </a:solidFill>
              </a:rPr>
              <a:t>“</a:t>
            </a:r>
            <a:r>
              <a:rPr b="1" lang="en-US" sz="2100">
                <a:solidFill>
                  <a:srgbClr val="FF0000"/>
                </a:solidFill>
              </a:rPr>
              <a:t>Assignment Name”</a:t>
            </a:r>
            <a:endParaRPr b="1" sz="2100">
              <a:solidFill>
                <a:srgbClr val="FF0000"/>
              </a:solidFill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AutoNum type="alphaLcPeriod"/>
            </a:pPr>
            <a:r>
              <a:rPr b="1" lang="en-US" sz="2100">
                <a:solidFill>
                  <a:srgbClr val="FF0000"/>
                </a:solidFill>
              </a:rPr>
              <a:t>Description details</a:t>
            </a:r>
            <a:r>
              <a:rPr lang="en-US" sz="2100"/>
              <a:t> (</a:t>
            </a:r>
            <a:r>
              <a:rPr b="1" lang="en-US" sz="2100"/>
              <a:t>Assignment </a:t>
            </a:r>
            <a:r>
              <a:rPr lang="en-US" sz="2100"/>
              <a:t>Cover Page Details &amp; Instructions)</a:t>
            </a:r>
            <a:endParaRPr sz="2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-US" sz="2300">
                <a:solidFill>
                  <a:srgbClr val="FF0000"/>
                </a:solidFill>
              </a:rPr>
              <a:t>Availability</a:t>
            </a:r>
            <a:r>
              <a:rPr b="1" lang="en-US" sz="2300">
                <a:solidFill>
                  <a:srgbClr val="FF0000"/>
                </a:solidFill>
              </a:rPr>
              <a:t>:</a:t>
            </a:r>
            <a:r>
              <a:rPr lang="en-US" sz="2300"/>
              <a:t> This entails the due,cut-off, date and time when you want the quiz to Open and close (as per the teaching schedule)</a:t>
            </a:r>
            <a:endParaRPr sz="23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-US" sz="2300">
                <a:solidFill>
                  <a:srgbClr val="FF0000"/>
                </a:solidFill>
              </a:rPr>
              <a:t>Submission Types- </a:t>
            </a:r>
            <a:r>
              <a:rPr lang="en-US" sz="2300"/>
              <a:t>you can Check either </a:t>
            </a:r>
            <a:r>
              <a:rPr b="1" lang="en-US" sz="2300">
                <a:solidFill>
                  <a:srgbClr val="FF0000"/>
                </a:solidFill>
              </a:rPr>
              <a:t>online text</a:t>
            </a:r>
            <a:r>
              <a:rPr lang="en-US" sz="2300"/>
              <a:t> or </a:t>
            </a:r>
            <a:r>
              <a:rPr b="1" lang="en-US" sz="2300">
                <a:solidFill>
                  <a:srgbClr val="FF0000"/>
                </a:solidFill>
              </a:rPr>
              <a:t>file upload</a:t>
            </a:r>
            <a:r>
              <a:rPr lang="en-US" sz="2300"/>
              <a:t> depending with what you expect from students. set maximum Number of upload files and size and choose accepted file types  if necessary.</a:t>
            </a:r>
            <a:endParaRPr sz="23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US" sz="2300">
                <a:solidFill>
                  <a:srgbClr val="FF0000"/>
                </a:solidFill>
              </a:rPr>
              <a:t>Feedback type</a:t>
            </a:r>
            <a:r>
              <a:rPr b="1" lang="en-US" sz="2300"/>
              <a:t>:check all </a:t>
            </a:r>
            <a:r>
              <a:rPr b="1" lang="en-US" sz="2300">
                <a:solidFill>
                  <a:srgbClr val="FF0000"/>
                </a:solidFill>
              </a:rPr>
              <a:t>feedback types</a:t>
            </a:r>
            <a:r>
              <a:rPr b="1" lang="en-US" sz="2300"/>
              <a:t> and set </a:t>
            </a:r>
            <a:r>
              <a:rPr b="1" lang="en-US" sz="2300">
                <a:solidFill>
                  <a:srgbClr val="FF0000"/>
                </a:solidFill>
              </a:rPr>
              <a:t>comment inline</a:t>
            </a:r>
            <a:r>
              <a:rPr b="1" lang="en-US" sz="2300"/>
              <a:t> to </a:t>
            </a:r>
            <a:r>
              <a:rPr b="1" lang="en-US" sz="2300">
                <a:solidFill>
                  <a:srgbClr val="FF0000"/>
                </a:solidFill>
              </a:rPr>
              <a:t>yes</a:t>
            </a:r>
            <a:endParaRPr b="1" sz="2300">
              <a:solidFill>
                <a:srgbClr val="FF0000"/>
              </a:solidFill>
            </a:endParaRPr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 txBox="1"/>
          <p:nvPr>
            <p:ph type="title"/>
          </p:nvPr>
        </p:nvSpPr>
        <p:spPr>
          <a:xfrm>
            <a:off x="1499025" y="304800"/>
            <a:ext cx="6273300" cy="125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900"/>
              <a:t>Checklist  Required Settings when setting up Assignment</a:t>
            </a:r>
            <a:endParaRPr b="1" sz="3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/>
          <p:nvPr>
            <p:ph idx="1" type="body"/>
          </p:nvPr>
        </p:nvSpPr>
        <p:spPr>
          <a:xfrm>
            <a:off x="269875" y="2531850"/>
            <a:ext cx="8606400" cy="371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</a:rPr>
              <a:t>5.</a:t>
            </a:r>
            <a:r>
              <a:rPr b="1" lang="en-US">
                <a:solidFill>
                  <a:srgbClr val="FF0000"/>
                </a:solidFill>
              </a:rPr>
              <a:t> </a:t>
            </a:r>
            <a:r>
              <a:rPr b="1" lang="en-US" sz="2500">
                <a:solidFill>
                  <a:srgbClr val="FF0000"/>
                </a:solidFill>
              </a:rPr>
              <a:t>Submission settings : </a:t>
            </a:r>
            <a:r>
              <a:rPr b="1" lang="en-US"/>
              <a:t>Leave it to default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/>
              <a:t>6.Group Submission setting (turn it to yes if the group is enforced globally in the course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7.</a:t>
            </a:r>
            <a:r>
              <a:rPr b="1" lang="en-US">
                <a:solidFill>
                  <a:srgbClr val="FF0000"/>
                </a:solidFill>
              </a:rPr>
              <a:t> </a:t>
            </a:r>
            <a:r>
              <a:rPr b="1" lang="en-US">
                <a:solidFill>
                  <a:srgbClr val="FF0000"/>
                </a:solidFill>
              </a:rPr>
              <a:t>Grade</a:t>
            </a:r>
            <a:r>
              <a:rPr b="1" lang="en-US"/>
              <a:t>: set grade to type = </a:t>
            </a:r>
            <a:r>
              <a:rPr b="1" lang="en-US">
                <a:solidFill>
                  <a:srgbClr val="FF0000"/>
                </a:solidFill>
              </a:rPr>
              <a:t>Points, Maximum Grade, set appropriate Geading [</a:t>
            </a:r>
            <a:r>
              <a:rPr b="1" i="1" lang="en-US">
                <a:solidFill>
                  <a:srgbClr val="274E13"/>
                </a:solidFill>
              </a:rPr>
              <a:t>Grading method]</a:t>
            </a:r>
            <a:r>
              <a:rPr b="1" lang="en-US">
                <a:solidFill>
                  <a:srgbClr val="FF0000"/>
                </a:solidFill>
              </a:rPr>
              <a:t>,blind marking</a:t>
            </a:r>
            <a:r>
              <a:rPr b="1" lang="en-US"/>
              <a:t> to “</a:t>
            </a:r>
            <a:r>
              <a:rPr b="1" lang="en-US">
                <a:solidFill>
                  <a:srgbClr val="FF0000"/>
                </a:solidFill>
              </a:rPr>
              <a:t>yes</a:t>
            </a:r>
            <a:r>
              <a:rPr b="1" lang="en-US"/>
              <a:t>” if necessary &amp; </a:t>
            </a:r>
            <a:r>
              <a:rPr b="1" lang="en-U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use </a:t>
            </a:r>
            <a:r>
              <a:rPr b="1" lang="en-US">
                <a:solidFill>
                  <a:srgbClr val="FF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marking workflow</a:t>
            </a:r>
            <a:r>
              <a:rPr b="1" lang="en-U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as well as marking allocation</a:t>
            </a:r>
            <a:r>
              <a:rPr b="1" lang="en-US">
                <a:solidFill>
                  <a:srgbClr val="FF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to allow a series of workflow stages</a:t>
            </a:r>
            <a:endParaRPr b="1"/>
          </a:p>
        </p:txBody>
      </p:sp>
      <p:sp>
        <p:nvSpPr>
          <p:cNvPr id="77" name="Google Shape;77;p9"/>
          <p:cNvSpPr txBox="1"/>
          <p:nvPr>
            <p:ph type="title"/>
          </p:nvPr>
        </p:nvSpPr>
        <p:spPr>
          <a:xfrm>
            <a:off x="1569575" y="304800"/>
            <a:ext cx="6202800" cy="125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cont’d...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/>
          <p:nvPr>
            <p:ph idx="1" type="body"/>
          </p:nvPr>
        </p:nvSpPr>
        <p:spPr>
          <a:xfrm>
            <a:off x="244500" y="2391775"/>
            <a:ext cx="8655000" cy="4178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Marking guide and rubric are different in that, In Rubric, you are not allowed to type in a mark while in Marking guide, you can add the Grade.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To Add A Marking guide or a rubric ,though different, we basically follow the same process as Highlighted;</a:t>
            </a:r>
            <a:endParaRPr/>
          </a:p>
          <a:p>
            <a:pPr indent="-330200" lvl="0" marL="457200" rtl="0" algn="l">
              <a:spcBef>
                <a:spcPts val="360"/>
              </a:spcBef>
              <a:spcAft>
                <a:spcPts val="0"/>
              </a:spcAft>
              <a:buSzPts val="1600"/>
              <a:buAutoNum type="arabicParenR"/>
            </a:pPr>
            <a:r>
              <a:rPr lang="en-US" sz="2200"/>
              <a:t>Under Grade, select Grading method to Rubric / Marking Guide and click ‘save and display’</a:t>
            </a:r>
            <a:endParaRPr sz="22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arenR"/>
            </a:pPr>
            <a:r>
              <a:rPr lang="en-US" sz="2200"/>
              <a:t>Define a new Grading form from scratch or use a pre-existing template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en-US" sz="2200"/>
              <a:t>Add necessary criterion/criteria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en-US" sz="2200"/>
              <a:t>Save rubric and make it ready for use</a:t>
            </a:r>
            <a:endParaRPr sz="22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0"/>
          <p:cNvSpPr txBox="1"/>
          <p:nvPr>
            <p:ph type="title"/>
          </p:nvPr>
        </p:nvSpPr>
        <p:spPr>
          <a:xfrm>
            <a:off x="1619000" y="304800"/>
            <a:ext cx="6153300" cy="125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 a Marking Rubric or Marking guide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Waveform">
  <a:themeElements>
    <a:clrScheme name="Waveform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Waveform">
  <a:themeElements>
    <a:clrScheme name="Waveform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