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2"/>
  </p:notes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Roboto Slab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ny Wainaina Ndung'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686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eba4ff6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beba4ff6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8beba4ff61_1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06b3f8d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06b3f8d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806b3f8d88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b3f8d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b3f8d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06b3f8d8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b3f8d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b3f8d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06b3f8d8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b3f8d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b3f8d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06b3f8d8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b3f8d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b3f8d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06b3f8d8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b3f8d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b3f8d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06b3f8d8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b3f8d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b3f8d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06b3f8d88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buFont typeface="Calibri"/>
              <a:buNone/>
            </a:pPr>
            <a:fld id="{00000000-1234-1234-1234-123412341234}" type="slidenum">
              <a:rPr lang="en-US"/>
              <a:pPr>
                <a:buSzPts val="1200"/>
                <a:buFont typeface="Calibri"/>
                <a:buNone/>
              </a:pPr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04800" y="6019800"/>
            <a:ext cx="868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69875" y="2531850"/>
            <a:ext cx="86550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marL="2743200" lvl="5" indent="-342900" algn="l" rtl="0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 rtl="0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 rtl="0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7543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269875" y="6172200"/>
            <a:ext cx="87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6400" cy="6035700"/>
          </a:xfrm>
          <a:prstGeom prst="roundRect">
            <a:avLst>
              <a:gd name="adj" fmla="val 275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28791" y="5181514"/>
            <a:ext cx="8722677" cy="1330287"/>
            <a:chOff x="-3905250" y="4294188"/>
            <a:chExt cx="13011152" cy="1892300"/>
          </a:xfrm>
        </p:grpSpPr>
        <p:sp>
          <p:nvSpPr>
            <p:cNvPr id="12" name="Google Shape;12;p1"/>
            <p:cNvSpPr/>
            <p:nvPr/>
          </p:nvSpPr>
          <p:spPr>
            <a:xfrm>
              <a:off x="4810682" y="4499677"/>
              <a:ext cx="4295220" cy="1016152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08537" y="4319028"/>
              <a:ext cx="8280257" cy="1208092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015" y="4334834"/>
              <a:ext cx="8164235" cy="1101959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157164" y="4316769"/>
              <a:ext cx="4939265" cy="925827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17" name="Google Shape;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04800"/>
            <a:ext cx="10668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304800" y="6019800"/>
            <a:ext cx="868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228600" y="228600"/>
            <a:ext cx="8696400" cy="2468700"/>
          </a:xfrm>
          <a:prstGeom prst="roundRect">
            <a:avLst>
              <a:gd name="adj" fmla="val 72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  <a:gs pos="100000">
                <a:srgbClr val="83D3F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211098" y="1679489"/>
            <a:ext cx="8723434" cy="1330287"/>
            <a:chOff x="-3905251" y="4294188"/>
            <a:chExt cx="13027829" cy="1892300"/>
          </a:xfrm>
        </p:grpSpPr>
        <p:sp>
          <p:nvSpPr>
            <p:cNvPr id="28" name="Google Shape;28;p3"/>
            <p:cNvSpPr/>
            <p:nvPr/>
          </p:nvSpPr>
          <p:spPr>
            <a:xfrm>
              <a:off x="4810006" y="4499677"/>
              <a:ext cx="4295985" cy="1016152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308667" y="4319028"/>
              <a:ext cx="8279018" cy="1208092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961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286" y="4334834"/>
              <a:ext cx="8165213" cy="1101959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155651" y="4316769"/>
              <a:ext cx="4940860" cy="925827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3905251" y="4294188"/>
              <a:ext cx="1302782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33" name="Google Shape;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57200"/>
            <a:ext cx="838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 descr="Fountain 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 descr="Fountain 1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1447800" y="338125"/>
            <a:ext cx="63246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269875" y="2531850"/>
            <a:ext cx="86550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269875" y="6172200"/>
            <a:ext cx="87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ctrTitle"/>
          </p:nvPr>
        </p:nvSpPr>
        <p:spPr>
          <a:xfrm>
            <a:off x="762000" y="1803748"/>
            <a:ext cx="7772400" cy="300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GB" sz="4000" dirty="0" smtClean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CONFIGURING THE COURSE </a:t>
            </a:r>
            <a:r>
              <a:rPr lang="en-GB" sz="4000" dirty="0" smtClean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GRADEBOOK</a:t>
            </a:r>
            <a:br>
              <a:rPr lang="en-GB" sz="4000" dirty="0" smtClean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sz="40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n-GB" sz="40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sz="20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e-Learning </a:t>
            </a:r>
            <a:r>
              <a:rPr lang="en-GB" sz="2000" dirty="0" smtClean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Team</a:t>
            </a:r>
            <a:br>
              <a:rPr lang="en-GB" sz="2000" dirty="0" smtClean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sz="20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n-GB" sz="20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-GB" sz="2000" dirty="0" smtClean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Lst@uonbi.ac.ke</a:t>
            </a:r>
            <a:endParaRPr lang="en-GB" sz="2000" dirty="0"/>
          </a:p>
        </p:txBody>
      </p:sp>
      <p:sp>
        <p:nvSpPr>
          <p:cNvPr id="49" name="Google Shape;49;p5"/>
          <p:cNvSpPr txBox="1"/>
          <p:nvPr/>
        </p:nvSpPr>
        <p:spPr>
          <a:xfrm>
            <a:off x="304800" y="6019800"/>
            <a:ext cx="8686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73E87"/>
              </a:buClr>
              <a:buSzPts val="1400"/>
              <a:buFont typeface="Candara"/>
              <a:buNone/>
            </a:pPr>
            <a:r>
              <a:rPr lang="en-US" b="1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University of Nairobi                                 ISO 9001:2015       </a:t>
            </a:r>
            <a:fld id="{00000000-1234-1234-1234-123412341234}" type="slidenum">
              <a:rPr lang="en-US" b="1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>
                <a:buClr>
                  <a:srgbClr val="073E87"/>
                </a:buClr>
                <a:buSzPts val="1400"/>
                <a:buFont typeface="Candara"/>
                <a:buNone/>
              </a:pPr>
              <a:t>1</a:t>
            </a:fld>
            <a:r>
              <a:rPr lang="en-US" b="1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	 Certified 		http://www.uonbi.ac.ke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593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269875" y="2531850"/>
            <a:ext cx="8655000" cy="405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b="1" dirty="0"/>
              <a:t>In this session we shall cover the following:</a:t>
            </a:r>
            <a:endParaRPr sz="2000" b="1" dirty="0"/>
          </a:p>
          <a:p>
            <a:pPr lvl="0" indent="-355600">
              <a:buSzPts val="2000"/>
              <a:buAutoNum type="arabicPeriod"/>
            </a:pPr>
            <a:r>
              <a:rPr lang="en-US" sz="2000" b="1" dirty="0" smtClean="0"/>
              <a:t>Overview</a:t>
            </a:r>
          </a:p>
          <a:p>
            <a:pPr lvl="0" indent="-355600">
              <a:buSzPts val="2000"/>
              <a:buAutoNum type="arabicPeriod"/>
            </a:pPr>
            <a:r>
              <a:rPr lang="en-US" sz="2000" b="1" dirty="0"/>
              <a:t>Creating a Grade Category</a:t>
            </a:r>
          </a:p>
          <a:p>
            <a:pPr lvl="0" indent="-355600">
              <a:buSzPts val="2000"/>
              <a:buAutoNum type="arabicPeriod"/>
            </a:pPr>
            <a:r>
              <a:rPr lang="en-US" sz="2000" b="1" dirty="0" smtClean="0"/>
              <a:t>Creating </a:t>
            </a:r>
            <a:r>
              <a:rPr lang="en-US" sz="2000" b="1" dirty="0"/>
              <a:t>Grade Items</a:t>
            </a:r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501675" y="304800"/>
            <a:ext cx="62706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Outline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812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224100" y="2054268"/>
            <a:ext cx="8695800" cy="45932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1600"/>
              </a:spcBef>
              <a:buFont typeface="Wingdings" pitchFamily="2" charset="2"/>
              <a:buChar char="v"/>
            </a:pP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sz="2300" dirty="0" err="1" smtClean="0">
                <a:solidFill>
                  <a:schemeClr val="accent2">
                    <a:lumMod val="75000"/>
                  </a:schemeClr>
                </a:solidFill>
              </a:rPr>
              <a:t>Gradebook</a:t>
            </a: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 is the simplest way to calculate grades when teaching online. </a:t>
            </a:r>
          </a:p>
          <a:p>
            <a:pPr marL="342900" lvl="0">
              <a:spcBef>
                <a:spcPts val="1600"/>
              </a:spcBef>
              <a:buFont typeface="Wingdings" pitchFamily="2" charset="2"/>
              <a:buChar char="v"/>
            </a:pP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This session explain 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how to set up </a:t>
            </a:r>
            <a:r>
              <a:rPr lang="en-GB" sz="2300" dirty="0" err="1" smtClean="0">
                <a:solidFill>
                  <a:schemeClr val="accent2">
                    <a:lumMod val="75000"/>
                  </a:schemeClr>
                </a:solidFill>
              </a:rPr>
              <a:t>Gradebook</a:t>
            </a: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in a new </a:t>
            </a: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course on </a:t>
            </a:r>
            <a:r>
              <a:rPr lang="en-GB" sz="2300" dirty="0" err="1" smtClean="0">
                <a:solidFill>
                  <a:schemeClr val="accent2">
                    <a:lumMod val="75000"/>
                  </a:schemeClr>
                </a:solidFill>
              </a:rPr>
              <a:t>eClass</a:t>
            </a: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including how to create categories and grade items.</a:t>
            </a:r>
          </a:p>
          <a:p>
            <a:pPr marL="342900" lvl="0">
              <a:spcBef>
                <a:spcPts val="1600"/>
              </a:spcBef>
              <a:buFont typeface="Wingdings" pitchFamily="2" charset="2"/>
              <a:buChar char="v"/>
            </a:pP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rade 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categories are created before adding any graded activities to your </a:t>
            </a: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course 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or to your </a:t>
            </a:r>
            <a:r>
              <a:rPr lang="en-GB" sz="2300" dirty="0" err="1" smtClean="0">
                <a:solidFill>
                  <a:schemeClr val="accent2">
                    <a:lumMod val="75000"/>
                  </a:schemeClr>
                </a:solidFill>
              </a:rPr>
              <a:t>Gradebook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GB" sz="2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>
              <a:spcBef>
                <a:spcPts val="1600"/>
              </a:spcBef>
              <a:buFont typeface="Wingdings" pitchFamily="2" charset="2"/>
              <a:buChar char="v"/>
            </a:pP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Create 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your grade </a:t>
            </a:r>
            <a:r>
              <a:rPr lang="en-GB" sz="2300" dirty="0" smtClean="0">
                <a:solidFill>
                  <a:schemeClr val="accent2">
                    <a:lumMod val="75000"/>
                  </a:schemeClr>
                </a:solidFill>
              </a:rPr>
              <a:t>categories before </a:t>
            </a:r>
            <a:r>
              <a:rPr lang="en-GB" sz="2300" dirty="0">
                <a:solidFill>
                  <a:schemeClr val="accent2">
                    <a:lumMod val="75000"/>
                  </a:schemeClr>
                </a:solidFill>
              </a:rPr>
              <a:t>creating grade items.</a:t>
            </a:r>
            <a:endParaRPr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1690700" y="304800"/>
            <a:ext cx="60816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lt1"/>
                </a:solidFill>
              </a:rPr>
              <a:t>O</a:t>
            </a:r>
            <a:r>
              <a:rPr lang="en-US" sz="3700" dirty="0" smtClean="0">
                <a:solidFill>
                  <a:schemeClr val="lt1"/>
                </a:solidFill>
              </a:rPr>
              <a:t>verview</a:t>
            </a:r>
            <a:endParaRPr sz="37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230148" y="2342000"/>
            <a:ext cx="8675857" cy="44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buFont typeface="Wingdings" pitchFamily="2" charset="2"/>
              <a:buChar char="v"/>
            </a:pPr>
            <a:r>
              <a:rPr lang="en-GB" dirty="0"/>
              <a:t>Have the categories in your assessment plan at hand. For example, your assessment plan might look like </a:t>
            </a:r>
            <a:r>
              <a:rPr lang="en-GB" dirty="0" smtClean="0"/>
              <a:t>this:</a:t>
            </a:r>
            <a:endParaRPr lang="en-US" dirty="0"/>
          </a:p>
          <a:p>
            <a:pPr marL="914400" lvl="2" indent="0">
              <a:buNone/>
            </a:pPr>
            <a:r>
              <a:rPr lang="en-GB" b="1" dirty="0" smtClean="0"/>
              <a:t>Final Exam 70%</a:t>
            </a:r>
            <a:endParaRPr lang="en-GB" b="1" dirty="0"/>
          </a:p>
          <a:p>
            <a:pPr marL="914400" lvl="2" indent="0">
              <a:buNone/>
            </a:pPr>
            <a:r>
              <a:rPr lang="en-GB" b="1" dirty="0" smtClean="0"/>
              <a:t>Assignments 15%</a:t>
            </a:r>
            <a:endParaRPr lang="en-GB" b="1" dirty="0"/>
          </a:p>
          <a:p>
            <a:pPr marL="914400" lvl="2" indent="0">
              <a:buNone/>
            </a:pPr>
            <a:r>
              <a:rPr lang="en-GB" b="1" dirty="0" smtClean="0"/>
              <a:t>Continuous Assessment Test 15%</a:t>
            </a:r>
          </a:p>
          <a:p>
            <a:pPr indent="-457200">
              <a:buFont typeface="Wingdings" pitchFamily="2" charset="2"/>
              <a:buChar char="v"/>
            </a:pPr>
            <a:r>
              <a:rPr lang="en-GB" dirty="0"/>
              <a:t>S</a:t>
            </a:r>
            <a:r>
              <a:rPr lang="en-GB" smtClean="0"/>
              <a:t>elect</a:t>
            </a:r>
            <a:r>
              <a:rPr lang="en-GB" b="1" smtClean="0"/>
              <a:t> </a:t>
            </a:r>
            <a:r>
              <a:rPr lang="en-GB" b="1" dirty="0" smtClean="0"/>
              <a:t>Grades</a:t>
            </a:r>
          </a:p>
          <a:p>
            <a:pPr indent="-457200">
              <a:buFont typeface="Wingdings" pitchFamily="2" charset="2"/>
              <a:buChar char="v"/>
            </a:pPr>
            <a:r>
              <a:rPr lang="en-GB" dirty="0"/>
              <a:t>On the next page, select </a:t>
            </a:r>
            <a:r>
              <a:rPr lang="en-GB" b="1" dirty="0"/>
              <a:t>Grader report &gt; Setup &gt; </a:t>
            </a:r>
            <a:r>
              <a:rPr lang="en-GB" b="1" dirty="0" err="1"/>
              <a:t>Gradebook</a:t>
            </a:r>
            <a:r>
              <a:rPr lang="en-GB" b="1" dirty="0"/>
              <a:t> Setup </a:t>
            </a:r>
            <a:r>
              <a:rPr lang="en-GB" dirty="0"/>
              <a:t>from the tabs displayed</a:t>
            </a:r>
            <a:r>
              <a:rPr lang="en-GB" b="1" dirty="0" smtClean="0"/>
              <a:t>.</a:t>
            </a:r>
          </a:p>
          <a:p>
            <a:pPr indent="-457200">
              <a:buFont typeface="Wingdings" pitchFamily="2" charset="2"/>
              <a:buChar char="v"/>
            </a:pPr>
            <a:r>
              <a:rPr lang="en-GB" dirty="0"/>
              <a:t>Once you’re in the </a:t>
            </a:r>
            <a:r>
              <a:rPr lang="en-GB" b="1" dirty="0" err="1"/>
              <a:t>Gradebook</a:t>
            </a:r>
            <a:r>
              <a:rPr lang="en-GB" b="1" dirty="0"/>
              <a:t> Setup page, </a:t>
            </a:r>
            <a:r>
              <a:rPr lang="en-GB" dirty="0"/>
              <a:t>scroll to the bottom of the page and click</a:t>
            </a:r>
            <a:r>
              <a:rPr lang="en-GB" b="1" dirty="0"/>
              <a:t> Add Category.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476125" y="304800"/>
            <a:ext cx="62964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/>
              <a:t>Creating a Grade Category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8182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267726" y="2216740"/>
            <a:ext cx="8675857" cy="44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 smtClean="0"/>
              <a:t>In </a:t>
            </a:r>
            <a:r>
              <a:rPr lang="en-GB" dirty="0"/>
              <a:t>the </a:t>
            </a:r>
            <a:r>
              <a:rPr lang="en-GB" b="1" dirty="0"/>
              <a:t>Grade Category</a:t>
            </a:r>
            <a:r>
              <a:rPr lang="en-GB" dirty="0"/>
              <a:t> page, choose a name for your category (e.g.: </a:t>
            </a:r>
            <a:r>
              <a:rPr lang="en-GB" dirty="0" smtClean="0"/>
              <a:t>Final Exam</a:t>
            </a:r>
            <a:r>
              <a:rPr lang="en-GB" dirty="0"/>
              <a:t>, </a:t>
            </a:r>
            <a:r>
              <a:rPr lang="en-GB" dirty="0" smtClean="0"/>
              <a:t>Assignments, </a:t>
            </a:r>
            <a:r>
              <a:rPr lang="en-GB" dirty="0"/>
              <a:t>or </a:t>
            </a:r>
            <a:r>
              <a:rPr lang="en-GB" dirty="0" smtClean="0"/>
              <a:t>CATS).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Under Aggregation, choose how grades in this category will be calculated. We recommend choosing Natural. </a:t>
            </a:r>
            <a:endParaRPr lang="en-GB" dirty="0" smtClean="0"/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Under </a:t>
            </a:r>
            <a:r>
              <a:rPr lang="en-GB" b="1" dirty="0"/>
              <a:t>Category Total</a:t>
            </a:r>
            <a:r>
              <a:rPr lang="en-GB" dirty="0"/>
              <a:t>, choose your </a:t>
            </a:r>
            <a:r>
              <a:rPr lang="en-GB" b="1" dirty="0"/>
              <a:t>Grade Type</a:t>
            </a:r>
            <a:r>
              <a:rPr lang="en-GB" dirty="0"/>
              <a:t>. If you chose </a:t>
            </a:r>
            <a:r>
              <a:rPr lang="en-GB" b="1" dirty="0"/>
              <a:t>natural aggregation </a:t>
            </a:r>
            <a:r>
              <a:rPr lang="en-GB" dirty="0"/>
              <a:t>in the previous steps, the grade type will be set to </a:t>
            </a:r>
            <a:r>
              <a:rPr lang="en-GB" b="1" dirty="0"/>
              <a:t>Value</a:t>
            </a:r>
            <a:r>
              <a:rPr lang="en-GB" dirty="0"/>
              <a:t> by default</a:t>
            </a:r>
            <a:r>
              <a:rPr lang="en-GB" dirty="0" smtClean="0"/>
              <a:t>.</a:t>
            </a:r>
          </a:p>
          <a:p>
            <a:pPr indent="-457200">
              <a:lnSpc>
                <a:spcPct val="150000"/>
              </a:lnSpc>
              <a:buFont typeface="+mj-lt"/>
              <a:buAutoNum type="arabicPeriod"/>
            </a:pPr>
            <a:endParaRPr lang="en-GB" b="1"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476125" y="304800"/>
            <a:ext cx="62964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/>
              <a:t>Creating a Grade Category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82826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192570" y="2254318"/>
            <a:ext cx="8675857" cy="42967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Click </a:t>
            </a:r>
            <a:r>
              <a:rPr lang="en-GB" b="1" dirty="0"/>
              <a:t>Save Changes</a:t>
            </a:r>
            <a:r>
              <a:rPr lang="en-GB" dirty="0" smtClean="0"/>
              <a:t>.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b="1" dirty="0"/>
              <a:t>Repeat this process for each category </a:t>
            </a:r>
            <a:r>
              <a:rPr lang="en-GB" dirty="0"/>
              <a:t>in your assessment plan</a:t>
            </a:r>
            <a:r>
              <a:rPr lang="en-GB" dirty="0" smtClean="0"/>
              <a:t>.</a:t>
            </a:r>
          </a:p>
          <a:p>
            <a:pPr indent="-457200">
              <a:lnSpc>
                <a:spcPct val="150000"/>
              </a:lnSpc>
              <a:buFont typeface="+mj-lt"/>
              <a:buAutoNum type="arabicPeriod"/>
            </a:pPr>
            <a:endParaRPr lang="en-GB" b="1"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476125" y="304800"/>
            <a:ext cx="62964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/>
              <a:t>Creating a Grade Category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0460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230148" y="1916114"/>
            <a:ext cx="8675857" cy="4647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 smtClean="0"/>
              <a:t>Select </a:t>
            </a:r>
            <a:r>
              <a:rPr lang="en-GB" b="1" dirty="0" smtClean="0"/>
              <a:t>Grades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On the next page, select </a:t>
            </a:r>
            <a:r>
              <a:rPr lang="en-GB" b="1" dirty="0"/>
              <a:t>Grader report &gt; Setup &gt; </a:t>
            </a:r>
            <a:r>
              <a:rPr lang="en-GB" b="1" dirty="0" err="1"/>
              <a:t>Gradebook</a:t>
            </a:r>
            <a:r>
              <a:rPr lang="en-GB" b="1" dirty="0"/>
              <a:t> Setup </a:t>
            </a:r>
            <a:r>
              <a:rPr lang="en-GB" dirty="0"/>
              <a:t>from the tabs </a:t>
            </a:r>
            <a:r>
              <a:rPr lang="en-GB" dirty="0" smtClean="0"/>
              <a:t>displayed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On the </a:t>
            </a:r>
            <a:r>
              <a:rPr lang="en-GB" b="1" dirty="0" err="1"/>
              <a:t>Gradebook</a:t>
            </a:r>
            <a:r>
              <a:rPr lang="en-GB" b="1" dirty="0"/>
              <a:t> Setup page, </a:t>
            </a:r>
            <a:r>
              <a:rPr lang="en-GB" dirty="0"/>
              <a:t>scroll to the bottom of the page and click</a:t>
            </a:r>
            <a:r>
              <a:rPr lang="en-GB" b="1" dirty="0"/>
              <a:t> Add Grade Item</a:t>
            </a:r>
            <a:r>
              <a:rPr lang="en-GB" b="1" dirty="0" smtClean="0"/>
              <a:t>.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On the </a:t>
            </a:r>
            <a:r>
              <a:rPr lang="en-GB" b="1" dirty="0"/>
              <a:t>Grade Item page</a:t>
            </a:r>
            <a:r>
              <a:rPr lang="en-GB" dirty="0"/>
              <a:t>, choose a name for your grade item (e.g.: </a:t>
            </a:r>
            <a:r>
              <a:rPr lang="en-GB" dirty="0" smtClean="0"/>
              <a:t>Exam 1</a:t>
            </a:r>
            <a:r>
              <a:rPr lang="en-GB" dirty="0"/>
              <a:t>, </a:t>
            </a:r>
            <a:r>
              <a:rPr lang="en-GB" dirty="0" smtClean="0"/>
              <a:t>Assignment 1, </a:t>
            </a:r>
            <a:r>
              <a:rPr lang="en-GB" dirty="0"/>
              <a:t>etc.) and a maximum and minimum grade.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476125" y="304800"/>
            <a:ext cx="62964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/>
              <a:t>Creating Grade Items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80848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242674" y="1803380"/>
            <a:ext cx="8675857" cy="47853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Click </a:t>
            </a:r>
            <a:r>
              <a:rPr lang="en-GB" b="1" dirty="0"/>
              <a:t>Show more</a:t>
            </a:r>
            <a:r>
              <a:rPr lang="en-GB" dirty="0"/>
              <a:t>… to see more grade item </a:t>
            </a:r>
            <a:r>
              <a:rPr lang="en-GB" dirty="0" smtClean="0"/>
              <a:t>settings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 smtClean="0"/>
              <a:t>Under</a:t>
            </a:r>
            <a:r>
              <a:rPr lang="en-GB" b="1" dirty="0" smtClean="0"/>
              <a:t> </a:t>
            </a:r>
            <a:r>
              <a:rPr lang="en-GB" b="1" dirty="0"/>
              <a:t>Grade display type, </a:t>
            </a:r>
            <a:r>
              <a:rPr lang="en-GB" dirty="0"/>
              <a:t>choose</a:t>
            </a:r>
            <a:r>
              <a:rPr lang="en-GB" b="1" dirty="0"/>
              <a:t> </a:t>
            </a:r>
            <a:r>
              <a:rPr lang="en-GB" b="1" dirty="0" smtClean="0"/>
              <a:t>real value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b="1" dirty="0"/>
              <a:t>Under Parent Category, </a:t>
            </a:r>
            <a:r>
              <a:rPr lang="en-GB" dirty="0"/>
              <a:t>you can adjust the grade for this item by checking</a:t>
            </a:r>
            <a:r>
              <a:rPr lang="en-GB" b="1" dirty="0"/>
              <a:t> </a:t>
            </a:r>
            <a:r>
              <a:rPr lang="en-GB" dirty="0"/>
              <a:t>the</a:t>
            </a:r>
            <a:r>
              <a:rPr lang="en-GB" b="1" dirty="0"/>
              <a:t> Weight Adjusted box </a:t>
            </a:r>
            <a:r>
              <a:rPr lang="en-GB" dirty="0"/>
              <a:t>and manually entering a weight in the </a:t>
            </a:r>
            <a:r>
              <a:rPr lang="en-GB" dirty="0" smtClean="0"/>
              <a:t>box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Under the option </a:t>
            </a:r>
            <a:r>
              <a:rPr lang="en-GB" b="1" dirty="0"/>
              <a:t>Parent Category, </a:t>
            </a:r>
            <a:r>
              <a:rPr lang="en-GB" dirty="0"/>
              <a:t>choose the category to which this grade item belongs</a:t>
            </a:r>
            <a:r>
              <a:rPr lang="en-GB" dirty="0" smtClean="0"/>
              <a:t>.</a:t>
            </a:r>
          </a:p>
          <a:p>
            <a:pPr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GB" b="1" dirty="0"/>
              <a:t>Click </a:t>
            </a:r>
            <a:r>
              <a:rPr lang="en-GB" dirty="0"/>
              <a:t>Save changes.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476125" y="304800"/>
            <a:ext cx="6296400" cy="125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/>
              <a:t>Creating Grade Items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96086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9" y="2356833"/>
            <a:ext cx="2956142" cy="310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6585" y="5586651"/>
            <a:ext cx="470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Thank you</a:t>
            </a:r>
            <a:endParaRPr lang="en-GB" sz="48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55851"/>
      </p:ext>
    </p:extLst>
  </p:cSld>
  <p:clrMapOvr>
    <a:masterClrMapping/>
  </p:clrMapOvr>
</p:sld>
</file>

<file path=ppt/theme/theme1.xml><?xml version="1.0" encoding="utf-8"?>
<a:theme xmlns:a="http://schemas.openxmlformats.org/drawingml/2006/main" name="1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412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Candara</vt:lpstr>
      <vt:lpstr>Calibri</vt:lpstr>
      <vt:lpstr>Noto Sans Symbols</vt:lpstr>
      <vt:lpstr>Roboto Slab</vt:lpstr>
      <vt:lpstr>Wingdings</vt:lpstr>
      <vt:lpstr>1_Waveform</vt:lpstr>
      <vt:lpstr>2_Waveform</vt:lpstr>
      <vt:lpstr>CONFIGURING THE COURSE GRADEBOOK  e-Learning Team  Lst@uonbi.ac.ke</vt:lpstr>
      <vt:lpstr>Outline</vt:lpstr>
      <vt:lpstr>Overview</vt:lpstr>
      <vt:lpstr>Creating a Grade Category</vt:lpstr>
      <vt:lpstr>Creating a Grade Category</vt:lpstr>
      <vt:lpstr>Creating a Grade Category</vt:lpstr>
      <vt:lpstr>Creating Grade Items</vt:lpstr>
      <vt:lpstr>Creating Grade Items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Students’ Training on eclass</dc:title>
  <dc:creator>Bsris</dc:creator>
  <cp:lastModifiedBy>Bsris</cp:lastModifiedBy>
  <cp:revision>8</cp:revision>
  <dcterms:modified xsi:type="dcterms:W3CDTF">2021-09-14T13:05:26Z</dcterms:modified>
</cp:coreProperties>
</file>